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sldIdLst>
    <p:sldId id="256" r:id="rId2"/>
    <p:sldId id="257" r:id="rId3"/>
    <p:sldId id="258" r:id="rId4"/>
    <p:sldId id="259" r:id="rId5"/>
    <p:sldId id="260" r:id="rId6"/>
    <p:sldId id="264" r:id="rId7"/>
    <p:sldId id="261" r:id="rId8"/>
    <p:sldId id="265" r:id="rId9"/>
    <p:sldId id="267" r:id="rId10"/>
    <p:sldId id="268" r:id="rId11"/>
    <p:sldId id="273" r:id="rId12"/>
    <p:sldId id="269" r:id="rId13"/>
    <p:sldId id="266" r:id="rId14"/>
    <p:sldId id="272" r:id="rId15"/>
    <p:sldId id="270" r:id="rId16"/>
    <p:sldId id="275" r:id="rId17"/>
    <p:sldId id="276" r:id="rId18"/>
    <p:sldId id="26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p:restoredTop sz="94650"/>
  </p:normalViewPr>
  <p:slideViewPr>
    <p:cSldViewPr>
      <p:cViewPr varScale="1">
        <p:scale>
          <a:sx n="51" d="100"/>
          <a:sy n="51" d="100"/>
        </p:scale>
        <p:origin x="96" y="21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0155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6262983" y="5575462"/>
            <a:ext cx="18121017" cy="415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Разработка рекомендаций по автоматизации процесса формирования портфеля ценных бумаг с использованием данных кластерного анализа </a:t>
            </a:r>
            <a:endParaRPr dirty="0"/>
          </a:p>
        </p:txBody>
      </p:sp>
      <p:sp>
        <p:nvSpPr>
          <p:cNvPr id="53" name="Очень крутой подзаголовок презентации"/>
          <p:cNvSpPr txBox="1"/>
          <p:nvPr/>
        </p:nvSpPr>
        <p:spPr>
          <a:xfrm>
            <a:off x="6262983" y="10602416"/>
            <a:ext cx="9443424" cy="117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err="1"/>
              <a:t>Тюхова</a:t>
            </a:r>
            <a:r>
              <a:rPr lang="ru-RU" dirty="0"/>
              <a:t> Елена Михайловна, группа ББИ151</a:t>
            </a:r>
            <a:endParaRPr dirty="0"/>
          </a:p>
        </p:txBody>
      </p:sp>
      <p:sp>
        <p:nvSpPr>
          <p:cNvPr id="54" name="Название подразделения,  лаборатории, факультета и т.д."/>
          <p:cNvSpPr txBox="1"/>
          <p:nvPr/>
        </p:nvSpPr>
        <p:spPr>
          <a:xfrm>
            <a:off x="6262983" y="1225405"/>
            <a:ext cx="1766632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ru-RU" dirty="0"/>
              <a:t>Факультет бизнеса и менеджмента</a:t>
            </a:r>
          </a:p>
          <a:p>
            <a:pPr algn="l">
              <a:defRPr sz="4200">
                <a:solidFill>
                  <a:srgbClr val="253957"/>
                </a:solidFill>
                <a:latin typeface="+mn-lt"/>
                <a:ea typeface="+mn-ea"/>
                <a:cs typeface="+mn-cs"/>
                <a:sym typeface="Arial Narrow"/>
              </a:defRPr>
            </a:pPr>
            <a:r>
              <a:rPr lang="ru-RU" dirty="0"/>
              <a:t>Школа бизнес-информатики</a:t>
            </a:r>
          </a:p>
          <a:p>
            <a:pPr algn="l">
              <a:defRPr sz="4200">
                <a:solidFill>
                  <a:srgbClr val="253957"/>
                </a:solidFill>
                <a:latin typeface="+mn-lt"/>
                <a:ea typeface="+mn-ea"/>
                <a:cs typeface="+mn-cs"/>
                <a:sym typeface="Arial Narrow"/>
              </a:defRPr>
            </a:pPr>
            <a:r>
              <a:rPr lang="ru-RU" dirty="0"/>
              <a:t>Кафедра управления информационными системами и цифровой инфраструктурой</a:t>
            </a:r>
            <a:endParaRPr dirty="0"/>
          </a:p>
        </p:txBody>
      </p:sp>
      <p:sp>
        <p:nvSpPr>
          <p:cNvPr id="55" name="Москва, 2017"/>
          <p:cNvSpPr txBox="1"/>
          <p:nvPr/>
        </p:nvSpPr>
        <p:spPr>
          <a:xfrm>
            <a:off x="6262983" y="12358943"/>
            <a:ext cx="944342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t>Москва</a:t>
            </a:r>
            <a:r>
              <a:rPr dirty="0"/>
              <a:t>, 201</a:t>
            </a:r>
            <a:r>
              <a:rPr lang="en-US" dirty="0"/>
              <a:t>9</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5705871"/>
            <a:ext cx="21506375" cy="705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l">
              <a:spcBef>
                <a:spcPts val="2800"/>
              </a:spcBef>
              <a:buSzPct val="100000"/>
              <a:buChar char="•"/>
              <a:defRPr sz="2800">
                <a:solidFill>
                  <a:srgbClr val="253957"/>
                </a:solidFill>
                <a:latin typeface="+mn-lt"/>
                <a:ea typeface="+mn-ea"/>
                <a:cs typeface="+mn-cs"/>
                <a:sym typeface="Arial Narrow"/>
              </a:defRPr>
            </a:pPr>
            <a:r>
              <a:rPr lang="ru-RU" sz="3300" b="1" dirty="0"/>
              <a:t>Использование кластерного анализа позволяет сформировать эффективные портфели ценных бумаг</a:t>
            </a:r>
            <a:r>
              <a:rPr lang="ru-RU" sz="3300" dirty="0"/>
              <a:t>, а также повысить их доходность: </a:t>
            </a:r>
            <a:r>
              <a:rPr lang="ru-RU" sz="3300" b="1" dirty="0"/>
              <a:t>доходность построенных портфелей выше рынка</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300" b="1" dirty="0"/>
              <a:t>Кластерный анализ </a:t>
            </a:r>
            <a:r>
              <a:rPr lang="ru-RU" sz="3300" dirty="0"/>
              <a:t>может быть использован как </a:t>
            </a:r>
            <a:r>
              <a:rPr lang="ru-RU" sz="3300" b="1" dirty="0"/>
              <a:t>предварительный этап формирования эффективного портфеля ценных бумаг</a:t>
            </a:r>
            <a:r>
              <a:rPr lang="ru-RU" sz="3300" dirty="0"/>
              <a:t>. </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300" b="1" dirty="0"/>
              <a:t>Составление портфеля Марковица на основе данных кластерного анализа </a:t>
            </a:r>
            <a:r>
              <a:rPr lang="ru-RU" sz="3300" dirty="0"/>
              <a:t>позволяет получить еще более эффективные портфели, </a:t>
            </a:r>
            <a:r>
              <a:rPr lang="ru-RU" sz="3300" b="1" dirty="0"/>
              <a:t>доходность</a:t>
            </a:r>
            <a:r>
              <a:rPr lang="ru-RU" sz="3300" dirty="0"/>
              <a:t> которых </a:t>
            </a:r>
            <a:r>
              <a:rPr lang="ru-RU" sz="3300" b="1" dirty="0"/>
              <a:t>выше</a:t>
            </a:r>
            <a:r>
              <a:rPr lang="ru-RU" sz="3300" dirty="0"/>
              <a:t> доходности портфелей, составленных только с использованием данных кластерного анализа, </a:t>
            </a:r>
            <a:r>
              <a:rPr lang="ru-RU" sz="3300" b="1" dirty="0"/>
              <a:t>в среднем на 10-11%</a:t>
            </a:r>
            <a:r>
              <a:rPr lang="ru-RU" sz="3300" dirty="0"/>
              <a:t>,</a:t>
            </a:r>
            <a:r>
              <a:rPr lang="ru-RU" sz="3300" b="1" dirty="0"/>
              <a:t> </a:t>
            </a:r>
            <a:r>
              <a:rPr lang="ru-RU" sz="3300" dirty="0"/>
              <a:t>а </a:t>
            </a:r>
            <a:r>
              <a:rPr lang="ru-RU" sz="3300" b="1" dirty="0"/>
              <a:t>риск ниже на 2-3%</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300" b="1" dirty="0"/>
              <a:t>Применение данных кластерного анализа и последующей оптимизации Марковица </a:t>
            </a:r>
            <a:r>
              <a:rPr lang="ru-RU" sz="3300" dirty="0"/>
              <a:t>позволяет </a:t>
            </a:r>
            <a:r>
              <a:rPr lang="ru-RU" sz="3300" b="1" dirty="0"/>
              <a:t>повысить доходность </a:t>
            </a:r>
            <a:r>
              <a:rPr lang="ru-RU" sz="3300" dirty="0"/>
              <a:t>в среднем </a:t>
            </a:r>
            <a:r>
              <a:rPr lang="ru-RU" sz="3300" b="1" dirty="0"/>
              <a:t>на 25% над рыночной</a:t>
            </a:r>
            <a:r>
              <a:rPr lang="ru-RU" sz="3300" dirty="0"/>
              <a:t>. </a:t>
            </a:r>
          </a:p>
        </p:txBody>
      </p:sp>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Оценка результатов: интернет-компании</a:t>
            </a:r>
          </a:p>
        </p:txBody>
      </p:sp>
      <p:sp>
        <p:nvSpPr>
          <p:cNvPr id="88" name="Заголовок основного текста"/>
          <p:cNvSpPr txBox="1"/>
          <p:nvPr/>
        </p:nvSpPr>
        <p:spPr>
          <a:xfrm>
            <a:off x="1201065" y="3856465"/>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Выводы: </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Название подразделения, лаборатории, факультета и т.д.">
            <a:extLst>
              <a:ext uri="{FF2B5EF4-FFF2-40B4-BE49-F238E27FC236}">
                <a16:creationId xmlns:a16="http://schemas.microsoft.com/office/drawing/2014/main" id="{9042DF8B-AF03-994E-8205-4B8268BF3883}"/>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2" name="Номер слайда 1">
            <a:extLst>
              <a:ext uri="{FF2B5EF4-FFF2-40B4-BE49-F238E27FC236}">
                <a16:creationId xmlns:a16="http://schemas.microsoft.com/office/drawing/2014/main" id="{35A04513-4392-D841-AB92-5919927228DA}"/>
              </a:ext>
            </a:extLst>
          </p:cNvPr>
          <p:cNvSpPr>
            <a:spLocks noGrp="1"/>
          </p:cNvSpPr>
          <p:nvPr>
            <p:ph type="sldNum" sz="quarter" idx="2"/>
          </p:nvPr>
        </p:nvSpPr>
        <p:spPr/>
        <p:txBody>
          <a:bodyPr/>
          <a:lstStyle/>
          <a:p>
            <a:fld id="{86CB4B4D-7CA3-9044-876B-883B54F8677D}" type="slidenum">
              <a:rPr lang="ru-RU" smtClean="0"/>
              <a:t>10</a:t>
            </a:fld>
            <a:endParaRPr lang="ru-RU"/>
          </a:p>
        </p:txBody>
      </p:sp>
    </p:spTree>
    <p:extLst>
      <p:ext uri="{BB962C8B-B14F-4D97-AF65-F5344CB8AC3E}">
        <p14:creationId xmlns:p14="http://schemas.microsoft.com/office/powerpoint/2010/main" val="36490244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067767"/>
            <a:ext cx="7678567" cy="7467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endParaRPr lang="en-US" sz="4000" b="1" dirty="0"/>
          </a:p>
          <a:p>
            <a:pPr>
              <a:spcBef>
                <a:spcPts val="2800"/>
              </a:spcBef>
              <a:buSzPct val="100000"/>
              <a:defRPr sz="2800">
                <a:solidFill>
                  <a:srgbClr val="253957"/>
                </a:solidFill>
                <a:latin typeface="+mn-lt"/>
                <a:ea typeface="+mn-ea"/>
                <a:cs typeface="+mn-cs"/>
                <a:sym typeface="Arial Narrow"/>
              </a:defRPr>
            </a:pPr>
            <a:r>
              <a:rPr lang="ru-RU" sz="4000" b="1" dirty="0"/>
              <a:t>Требования:</a:t>
            </a:r>
            <a:endParaRPr lang="en-US" sz="4000" b="1" dirty="0"/>
          </a:p>
          <a:p>
            <a:pPr>
              <a:spcBef>
                <a:spcPts val="2800"/>
              </a:spcBef>
              <a:buSzPct val="100000"/>
              <a:defRPr sz="2800">
                <a:solidFill>
                  <a:srgbClr val="253957"/>
                </a:solidFill>
                <a:latin typeface="+mn-lt"/>
                <a:ea typeface="+mn-ea"/>
                <a:cs typeface="+mn-cs"/>
                <a:sym typeface="Arial Narrow"/>
              </a:defRPr>
            </a:pPr>
            <a:endParaRPr lang="ru-RU" sz="3800" b="1" dirty="0"/>
          </a:p>
          <a:p>
            <a:pPr marL="304800" indent="-304800" algn="l">
              <a:spcBef>
                <a:spcPts val="2800"/>
              </a:spcBef>
              <a:buSzPct val="100000"/>
              <a:buChar char="•"/>
              <a:defRPr sz="2800">
                <a:solidFill>
                  <a:srgbClr val="253957"/>
                </a:solidFill>
                <a:latin typeface="+mn-lt"/>
                <a:ea typeface="+mn-ea"/>
                <a:cs typeface="+mn-cs"/>
                <a:sym typeface="Arial Narrow"/>
              </a:defRPr>
            </a:pPr>
            <a:r>
              <a:rPr lang="ru-RU" sz="3800" dirty="0"/>
              <a:t>Кросс-</a:t>
            </a:r>
            <a:r>
              <a:rPr lang="ru-RU" sz="3800" dirty="0" err="1"/>
              <a:t>платформенность</a:t>
            </a:r>
            <a:endParaRPr lang="ru-RU" sz="3800" dirty="0"/>
          </a:p>
          <a:p>
            <a:pPr marL="304800" indent="-304800" algn="l">
              <a:spcBef>
                <a:spcPts val="2800"/>
              </a:spcBef>
              <a:buSzPct val="100000"/>
              <a:buChar char="•"/>
              <a:defRPr sz="2800">
                <a:solidFill>
                  <a:srgbClr val="253957"/>
                </a:solidFill>
                <a:latin typeface="+mn-lt"/>
                <a:ea typeface="+mn-ea"/>
                <a:cs typeface="+mn-cs"/>
                <a:sym typeface="Arial Narrow"/>
              </a:defRPr>
            </a:pPr>
            <a:r>
              <a:rPr lang="ru-RU" sz="3800" dirty="0"/>
              <a:t>Удобный и понятный интерфейс</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800" dirty="0"/>
              <a:t>Взаимодействие с большими объемами данных </a:t>
            </a:r>
            <a:endParaRPr sz="3800" dirty="0"/>
          </a:p>
        </p:txBody>
      </p:sp>
      <p:sp>
        <p:nvSpPr>
          <p:cNvPr id="87" name="Очень крутой заголовок…"/>
          <p:cNvSpPr txBox="1"/>
          <p:nvPr/>
        </p:nvSpPr>
        <p:spPr>
          <a:xfrm>
            <a:off x="1209449" y="2972787"/>
            <a:ext cx="21489608"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автоматизация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F2141867-CDD3-A649-A647-946372D53152}"/>
              </a:ext>
            </a:extLst>
          </p:cNvPr>
          <p:cNvSpPr>
            <a:spLocks noGrp="1"/>
          </p:cNvSpPr>
          <p:nvPr>
            <p:ph type="sldNum" sz="quarter" idx="2"/>
          </p:nvPr>
        </p:nvSpPr>
        <p:spPr/>
        <p:txBody>
          <a:bodyPr/>
          <a:lstStyle/>
          <a:p>
            <a:fld id="{86CB4B4D-7CA3-9044-876B-883B54F8677D}" type="slidenum">
              <a:rPr lang="ru-RU" smtClean="0"/>
              <a:t>11</a:t>
            </a:fld>
            <a:endParaRPr lang="ru-RU"/>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87DE219-84B9-6B43-B4B2-F0989D7B6C31}"/>
              </a:ext>
            </a:extLst>
          </p:cNvPr>
          <p:cNvSpPr txBox="1"/>
          <p:nvPr/>
        </p:nvSpPr>
        <p:spPr>
          <a:xfrm>
            <a:off x="9815736" y="5055954"/>
            <a:ext cx="7678567" cy="7467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spcBef>
                <a:spcPts val="2800"/>
              </a:spcBef>
              <a:buSzPct val="100000"/>
              <a:defRPr sz="2800">
                <a:solidFill>
                  <a:srgbClr val="253957"/>
                </a:solidFill>
                <a:latin typeface="+mn-lt"/>
                <a:ea typeface="+mn-ea"/>
                <a:cs typeface="+mn-cs"/>
                <a:sym typeface="Arial Narrow"/>
              </a:defRPr>
            </a:pPr>
            <a:r>
              <a:rPr lang="ru-RU" sz="4000" b="1" dirty="0"/>
              <a:t>Решение:</a:t>
            </a:r>
          </a:p>
          <a:p>
            <a:pPr algn="l">
              <a:spcBef>
                <a:spcPts val="2800"/>
              </a:spcBef>
              <a:buSzPct val="100000"/>
              <a:defRPr sz="2800">
                <a:solidFill>
                  <a:srgbClr val="253957"/>
                </a:solidFill>
                <a:latin typeface="+mn-lt"/>
                <a:ea typeface="+mn-ea"/>
                <a:cs typeface="+mn-cs"/>
                <a:sym typeface="Arial Narrow"/>
              </a:defRPr>
            </a:pPr>
            <a:endParaRPr lang="en-US" sz="3300" b="1" dirty="0"/>
          </a:p>
          <a:p>
            <a:pPr algn="l">
              <a:spcBef>
                <a:spcPts val="2800"/>
              </a:spcBef>
              <a:buSzPct val="100000"/>
              <a:defRPr sz="2800">
                <a:solidFill>
                  <a:srgbClr val="253957"/>
                </a:solidFill>
                <a:latin typeface="+mn-lt"/>
                <a:ea typeface="+mn-ea"/>
                <a:cs typeface="+mn-cs"/>
                <a:sym typeface="Arial Narrow"/>
              </a:defRPr>
            </a:pPr>
            <a:endParaRPr lang="en-US" sz="3300" b="1" dirty="0"/>
          </a:p>
          <a:p>
            <a:pPr algn="l">
              <a:spcBef>
                <a:spcPts val="2800"/>
              </a:spcBef>
              <a:buSzPct val="100000"/>
              <a:defRPr sz="2800">
                <a:solidFill>
                  <a:srgbClr val="253957"/>
                </a:solidFill>
                <a:latin typeface="+mn-lt"/>
                <a:ea typeface="+mn-ea"/>
                <a:cs typeface="+mn-cs"/>
                <a:sym typeface="Arial Narrow"/>
              </a:defRPr>
            </a:pPr>
            <a:endParaRPr lang="en-US" sz="3300" b="1" dirty="0"/>
          </a:p>
          <a:p>
            <a:pPr algn="l">
              <a:spcBef>
                <a:spcPts val="2800"/>
              </a:spcBef>
              <a:buSzPct val="100000"/>
              <a:defRPr sz="2800">
                <a:solidFill>
                  <a:srgbClr val="253957"/>
                </a:solidFill>
                <a:latin typeface="+mn-lt"/>
                <a:ea typeface="+mn-ea"/>
                <a:cs typeface="+mn-cs"/>
                <a:sym typeface="Arial Narrow"/>
              </a:defRPr>
            </a:pPr>
            <a:r>
              <a:rPr lang="en-US" sz="3800" b="1" dirty="0"/>
              <a:t>Telegram-</a:t>
            </a:r>
            <a:r>
              <a:rPr lang="ru-RU" sz="3800" b="1" dirty="0"/>
              <a:t>бот</a:t>
            </a:r>
            <a:endParaRPr lang="en-US" sz="3800" b="1" dirty="0"/>
          </a:p>
          <a:p>
            <a:pPr algn="l">
              <a:spcBef>
                <a:spcPts val="2800"/>
              </a:spcBef>
              <a:buSzPct val="100000"/>
              <a:defRPr sz="2800">
                <a:solidFill>
                  <a:srgbClr val="253957"/>
                </a:solidFill>
                <a:latin typeface="+mn-lt"/>
                <a:ea typeface="+mn-ea"/>
                <a:cs typeface="+mn-cs"/>
                <a:sym typeface="Arial Narrow"/>
              </a:defRPr>
            </a:pPr>
            <a:endParaRPr lang="en-US" sz="3300" b="1" dirty="0"/>
          </a:p>
          <a:p>
            <a:pPr algn="l">
              <a:spcBef>
                <a:spcPts val="2800"/>
              </a:spcBef>
              <a:buSzPct val="100000"/>
              <a:defRPr sz="2800">
                <a:solidFill>
                  <a:srgbClr val="253957"/>
                </a:solidFill>
                <a:latin typeface="+mn-lt"/>
                <a:ea typeface="+mn-ea"/>
                <a:cs typeface="+mn-cs"/>
                <a:sym typeface="Arial Narrow"/>
              </a:defRPr>
            </a:pPr>
            <a:endParaRPr lang="ru-RU" sz="3300" b="1" dirty="0"/>
          </a:p>
        </p:txBody>
      </p:sp>
      <p:pic>
        <p:nvPicPr>
          <p:cNvPr id="3" name="Рисунок 2">
            <a:extLst>
              <a:ext uri="{FF2B5EF4-FFF2-40B4-BE49-F238E27FC236}">
                <a16:creationId xmlns:a16="http://schemas.microsoft.com/office/drawing/2014/main" id="{CCD1274E-E35B-054D-9564-DDCE119098CD}"/>
              </a:ext>
            </a:extLst>
          </p:cNvPr>
          <p:cNvPicPr>
            <a:picLocks noChangeAspect="1"/>
          </p:cNvPicPr>
          <p:nvPr/>
        </p:nvPicPr>
        <p:blipFill>
          <a:blip r:embed="rId3"/>
          <a:stretch>
            <a:fillRect/>
          </a:stretch>
        </p:blipFill>
        <p:spPr>
          <a:xfrm>
            <a:off x="12826661" y="8403158"/>
            <a:ext cx="1062494" cy="1062494"/>
          </a:xfrm>
          <a:prstGeom prst="rect">
            <a:avLst/>
          </a:prstGeom>
        </p:spPr>
      </p:pic>
      <p:sp>
        <p:nvSpPr>
          <p:cNvPr id="1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DDA540B-0271-EB44-8992-05A1F8AF5A42}"/>
              </a:ext>
            </a:extLst>
          </p:cNvPr>
          <p:cNvSpPr txBox="1"/>
          <p:nvPr/>
        </p:nvSpPr>
        <p:spPr>
          <a:xfrm>
            <a:off x="15020490" y="7801590"/>
            <a:ext cx="7678567" cy="234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3800" dirty="0"/>
              <a:t>Создание с помощью </a:t>
            </a:r>
            <a:r>
              <a:rPr lang="en-US" sz="3800" dirty="0"/>
              <a:t>@</a:t>
            </a:r>
            <a:r>
              <a:rPr lang="en-US" sz="3800" dirty="0" err="1"/>
              <a:t>BotFather</a:t>
            </a:r>
            <a:endParaRPr lang="en-US" sz="3800" dirty="0"/>
          </a:p>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3800" dirty="0"/>
              <a:t>Подключение через </a:t>
            </a:r>
            <a:r>
              <a:rPr lang="en-US" sz="3800" dirty="0"/>
              <a:t>Telegram API </a:t>
            </a:r>
            <a:endParaRPr sz="3800" dirty="0"/>
          </a:p>
        </p:txBody>
      </p:sp>
      <p:sp>
        <p:nvSpPr>
          <p:cNvPr id="4" name="Открывающая фигурная скобка 3">
            <a:extLst>
              <a:ext uri="{FF2B5EF4-FFF2-40B4-BE49-F238E27FC236}">
                <a16:creationId xmlns:a16="http://schemas.microsoft.com/office/drawing/2014/main" id="{14511D06-F5B8-0644-9355-E2CD61AF3421}"/>
              </a:ext>
            </a:extLst>
          </p:cNvPr>
          <p:cNvSpPr/>
          <p:nvPr/>
        </p:nvSpPr>
        <p:spPr>
          <a:xfrm>
            <a:off x="14176897" y="7434064"/>
            <a:ext cx="843593" cy="271660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000000"/>
              </a:solidFill>
              <a:effectLst/>
              <a:uFillTx/>
            </a:endParaRPr>
          </a:p>
        </p:txBody>
      </p:sp>
      <p:pic>
        <p:nvPicPr>
          <p:cNvPr id="5" name="Рисунок 4">
            <a:extLst>
              <a:ext uri="{FF2B5EF4-FFF2-40B4-BE49-F238E27FC236}">
                <a16:creationId xmlns:a16="http://schemas.microsoft.com/office/drawing/2014/main" id="{61AA20AF-7419-B146-B504-48A7028E47B3}"/>
              </a:ext>
            </a:extLst>
          </p:cNvPr>
          <p:cNvPicPr>
            <a:picLocks noChangeAspect="1"/>
          </p:cNvPicPr>
          <p:nvPr/>
        </p:nvPicPr>
        <p:blipFill>
          <a:blip r:embed="rId4"/>
          <a:stretch>
            <a:fillRect/>
          </a:stretch>
        </p:blipFill>
        <p:spPr>
          <a:xfrm>
            <a:off x="21801757" y="7135467"/>
            <a:ext cx="2515450" cy="2535382"/>
          </a:xfrm>
          <a:prstGeom prst="rect">
            <a:avLst/>
          </a:prstGeom>
        </p:spPr>
      </p:pic>
      <p:sp>
        <p:nvSpPr>
          <p:cNvPr id="15" name="Название подразделения, лаборатории, факультета и т.д.">
            <a:extLst>
              <a:ext uri="{FF2B5EF4-FFF2-40B4-BE49-F238E27FC236}">
                <a16:creationId xmlns:a16="http://schemas.microsoft.com/office/drawing/2014/main" id="{8B9C1E9A-A94A-8F45-B9E6-D875AF84C7E9}"/>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6" name="Стрелка вправо 5">
            <a:extLst>
              <a:ext uri="{FF2B5EF4-FFF2-40B4-BE49-F238E27FC236}">
                <a16:creationId xmlns:a16="http://schemas.microsoft.com/office/drawing/2014/main" id="{7864359E-D6F5-244A-87BF-BA3C905019CB}"/>
              </a:ext>
            </a:extLst>
          </p:cNvPr>
          <p:cNvSpPr/>
          <p:nvPr/>
        </p:nvSpPr>
        <p:spPr>
          <a:xfrm>
            <a:off x="8303568" y="8236537"/>
            <a:ext cx="1152128" cy="1479178"/>
          </a:xfrm>
          <a:prstGeom prst="rightArrow">
            <a:avLst/>
          </a:prstGeom>
          <a:solidFill>
            <a:srgbClr val="2539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2212436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7"/>
            <a:ext cx="21489608"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Алгоритм автоматизации </a:t>
            </a:r>
            <a:endParaRPr dirty="0"/>
          </a:p>
        </p:txBody>
      </p:sp>
      <p:sp>
        <p:nvSpPr>
          <p:cNvPr id="88" name="Заголовок основного текста"/>
          <p:cNvSpPr txBox="1"/>
          <p:nvPr/>
        </p:nvSpPr>
        <p:spPr>
          <a:xfrm>
            <a:off x="1201065" y="3976571"/>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Этап 1. Получение информации от пользователя</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 name="Рисунок 1">
            <a:extLst>
              <a:ext uri="{FF2B5EF4-FFF2-40B4-BE49-F238E27FC236}">
                <a16:creationId xmlns:a16="http://schemas.microsoft.com/office/drawing/2014/main" id="{0AF0C317-F9FA-1C44-9F61-B5724C9C2D44}"/>
              </a:ext>
            </a:extLst>
          </p:cNvPr>
          <p:cNvPicPr>
            <a:picLocks noChangeAspect="1"/>
          </p:cNvPicPr>
          <p:nvPr/>
        </p:nvPicPr>
        <p:blipFill>
          <a:blip r:embed="rId3"/>
          <a:stretch>
            <a:fillRect/>
          </a:stretch>
        </p:blipFill>
        <p:spPr>
          <a:xfrm>
            <a:off x="1806813" y="5666716"/>
            <a:ext cx="9531931" cy="7463104"/>
          </a:xfrm>
          <a:prstGeom prst="rect">
            <a:avLst/>
          </a:prstGeom>
        </p:spPr>
      </p:pic>
      <p:pic>
        <p:nvPicPr>
          <p:cNvPr id="3" name="Рисунок 2">
            <a:extLst>
              <a:ext uri="{FF2B5EF4-FFF2-40B4-BE49-F238E27FC236}">
                <a16:creationId xmlns:a16="http://schemas.microsoft.com/office/drawing/2014/main" id="{021D3DFE-1E66-5A47-949D-6C13A4B0FF56}"/>
              </a:ext>
            </a:extLst>
          </p:cNvPr>
          <p:cNvPicPr>
            <a:picLocks noChangeAspect="1"/>
          </p:cNvPicPr>
          <p:nvPr/>
        </p:nvPicPr>
        <p:blipFill rotWithShape="1">
          <a:blip r:embed="rId4"/>
          <a:srcRect b="1033"/>
          <a:stretch/>
        </p:blipFill>
        <p:spPr>
          <a:xfrm>
            <a:off x="13425016" y="3314099"/>
            <a:ext cx="9749535" cy="10121782"/>
          </a:xfrm>
          <a:prstGeom prst="rect">
            <a:avLst/>
          </a:prstGeom>
        </p:spPr>
      </p:pic>
      <p:sp>
        <p:nvSpPr>
          <p:cNvPr id="10" name="Название подразделения, лаборатории, факультета и т.д.">
            <a:extLst>
              <a:ext uri="{FF2B5EF4-FFF2-40B4-BE49-F238E27FC236}">
                <a16:creationId xmlns:a16="http://schemas.microsoft.com/office/drawing/2014/main" id="{71EAA7AC-2B74-C448-9E64-62B4D10081D5}"/>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4" name="Номер слайда 3">
            <a:extLst>
              <a:ext uri="{FF2B5EF4-FFF2-40B4-BE49-F238E27FC236}">
                <a16:creationId xmlns:a16="http://schemas.microsoft.com/office/drawing/2014/main" id="{EE1A404D-BEB5-8043-AD4B-E622CAEAB074}"/>
              </a:ext>
            </a:extLst>
          </p:cNvPr>
          <p:cNvSpPr>
            <a:spLocks noGrp="1"/>
          </p:cNvSpPr>
          <p:nvPr>
            <p:ph type="sldNum" sz="quarter" idx="2"/>
          </p:nvPr>
        </p:nvSpPr>
        <p:spPr/>
        <p:txBody>
          <a:bodyPr/>
          <a:lstStyle/>
          <a:p>
            <a:fld id="{86CB4B4D-7CA3-9044-876B-883B54F8677D}" type="slidenum">
              <a:rPr lang="ru-RU" smtClean="0"/>
              <a:t>12</a:t>
            </a:fld>
            <a:endParaRPr lang="ru-RU"/>
          </a:p>
        </p:txBody>
      </p:sp>
    </p:spTree>
    <p:extLst>
      <p:ext uri="{BB962C8B-B14F-4D97-AF65-F5344CB8AC3E}">
        <p14:creationId xmlns:p14="http://schemas.microsoft.com/office/powerpoint/2010/main" val="35139276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a:extLst>
              <a:ext uri="{FF2B5EF4-FFF2-40B4-BE49-F238E27FC236}">
                <a16:creationId xmlns:a16="http://schemas.microsoft.com/office/drawing/2014/main" id="{3E00CCFC-3495-6B4B-9281-54579408F61F}"/>
              </a:ext>
            </a:extLst>
          </p:cNvPr>
          <p:cNvPicPr>
            <a:picLocks noChangeAspect="1"/>
          </p:cNvPicPr>
          <p:nvPr/>
        </p:nvPicPr>
        <p:blipFill>
          <a:blip r:embed="rId3"/>
          <a:stretch>
            <a:fillRect/>
          </a:stretch>
        </p:blipFill>
        <p:spPr>
          <a:xfrm>
            <a:off x="-1687" y="3381759"/>
            <a:ext cx="11668778" cy="10101331"/>
          </a:xfrm>
          <a:prstGeom prst="rect">
            <a:avLst/>
          </a:prstGeom>
        </p:spPr>
      </p:pic>
      <p:sp>
        <p:nvSpPr>
          <p:cNvPr id="10" name="Очень крутой заголовок…">
            <a:extLst>
              <a:ext uri="{FF2B5EF4-FFF2-40B4-BE49-F238E27FC236}">
                <a16:creationId xmlns:a16="http://schemas.microsoft.com/office/drawing/2014/main" id="{6B187F1E-5C3F-9048-BDB0-B01E956DC9D6}"/>
              </a:ext>
            </a:extLst>
          </p:cNvPr>
          <p:cNvSpPr txBox="1"/>
          <p:nvPr/>
        </p:nvSpPr>
        <p:spPr>
          <a:xfrm>
            <a:off x="1447196" y="2552677"/>
            <a:ext cx="21489608"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r">
              <a:defRPr sz="7000" b="1" cap="all">
                <a:solidFill>
                  <a:srgbClr val="253957"/>
                </a:solidFill>
                <a:latin typeface="+mn-lt"/>
                <a:ea typeface="+mn-ea"/>
                <a:cs typeface="+mn-cs"/>
                <a:sym typeface="Arial Narrow"/>
              </a:defRPr>
            </a:pPr>
            <a:r>
              <a:rPr lang="ru-RU" dirty="0"/>
              <a:t>Алгоритм автоматизации</a:t>
            </a:r>
            <a:endParaRPr dirty="0"/>
          </a:p>
        </p:txBody>
      </p:sp>
      <p:sp>
        <p:nvSpPr>
          <p:cNvPr id="11" name="Название подразделения, лаборатории, факультета и т.д.">
            <a:extLst>
              <a:ext uri="{FF2B5EF4-FFF2-40B4-BE49-F238E27FC236}">
                <a16:creationId xmlns:a16="http://schemas.microsoft.com/office/drawing/2014/main" id="{42B6E3A4-F41B-3E4E-82CA-70935F8A79B4}"/>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12" name="Заголовок основного текста">
            <a:extLst>
              <a:ext uri="{FF2B5EF4-FFF2-40B4-BE49-F238E27FC236}">
                <a16:creationId xmlns:a16="http://schemas.microsoft.com/office/drawing/2014/main" id="{365AF0CF-25BF-7443-BFFF-C74E99C9D5CE}"/>
              </a:ext>
            </a:extLst>
          </p:cNvPr>
          <p:cNvSpPr txBox="1"/>
          <p:nvPr/>
        </p:nvSpPr>
        <p:spPr>
          <a:xfrm>
            <a:off x="11761537" y="3196893"/>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Этап 2.1 Кластеризация и оптимизация Марковица</a:t>
            </a:r>
            <a:endParaRPr dirty="0"/>
          </a:p>
        </p:txBody>
      </p:sp>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961006B-02E9-BD4F-92F3-E764B480FD3A}"/>
              </a:ext>
            </a:extLst>
          </p:cNvPr>
          <p:cNvSpPr txBox="1"/>
          <p:nvPr/>
        </p:nvSpPr>
        <p:spPr>
          <a:xfrm>
            <a:off x="11761537" y="4790765"/>
            <a:ext cx="11576238" cy="761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Если ценных бумаг больше 10, то применяется кластерный анализ (с предшествующим ему факторным анализом для определения числа кластеров)</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Если ценных бумаг меньше 10 или выделился 1 фактор, то используется матрица взаимных корреляций</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При наличии более 7 ценных бумаг после кластеризации применяется оптимизация Марковица или Тобина</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Число ценных бумаг для дальнейшей оптимизации будет увеличиваться до тех пор, пока не наберется минимум 7 ценных бумаг</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После оптимизации Марковица или Тобина результирующий портфель выводится пользователю, и алгоритм завершается</a:t>
            </a:r>
            <a:endParaRPr sz="3500" dirty="0"/>
          </a:p>
        </p:txBody>
      </p:sp>
      <p:sp>
        <p:nvSpPr>
          <p:cNvPr id="4" name="Номер слайда 3">
            <a:extLst>
              <a:ext uri="{FF2B5EF4-FFF2-40B4-BE49-F238E27FC236}">
                <a16:creationId xmlns:a16="http://schemas.microsoft.com/office/drawing/2014/main" id="{2DE3BCCE-7CEF-0649-8378-DEC5999457C4}"/>
              </a:ext>
            </a:extLst>
          </p:cNvPr>
          <p:cNvSpPr>
            <a:spLocks noGrp="1"/>
          </p:cNvSpPr>
          <p:nvPr>
            <p:ph type="sldNum" sz="quarter" idx="2"/>
          </p:nvPr>
        </p:nvSpPr>
        <p:spPr/>
        <p:txBody>
          <a:bodyPr/>
          <a:lstStyle/>
          <a:p>
            <a:fld id="{86CB4B4D-7CA3-9044-876B-883B54F8677D}" type="slidenum">
              <a:rPr lang="ru-RU" smtClean="0"/>
              <a:t>13</a:t>
            </a:fld>
            <a:endParaRPr lang="ru-RU"/>
          </a:p>
        </p:txBody>
      </p:sp>
    </p:spTree>
    <p:extLst>
      <p:ext uri="{BB962C8B-B14F-4D97-AF65-F5344CB8AC3E}">
        <p14:creationId xmlns:p14="http://schemas.microsoft.com/office/powerpoint/2010/main" val="99267843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Алгоритм автоматизации </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0" name="Название подразделения, лаборатории, факультета и т.д."/>
          <p:cNvSpPr txBox="1"/>
          <p:nvPr/>
        </p:nvSpPr>
        <p:spPr>
          <a:xfrm>
            <a:off x="11338744" y="956276"/>
            <a:ext cx="11366416" cy="485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t>Название подразделения, лаборатории, факультета и т.д.</a:t>
            </a: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Заголовок основного текста">
            <a:extLst>
              <a:ext uri="{FF2B5EF4-FFF2-40B4-BE49-F238E27FC236}">
                <a16:creationId xmlns:a16="http://schemas.microsoft.com/office/drawing/2014/main" id="{28BC04F9-C9E0-7E48-91B3-7C53C2704DB3}"/>
              </a:ext>
            </a:extLst>
          </p:cNvPr>
          <p:cNvSpPr txBox="1"/>
          <p:nvPr/>
        </p:nvSpPr>
        <p:spPr>
          <a:xfrm>
            <a:off x="1226606" y="3899014"/>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Этап 2.2 Матрица взаимных корреляций</a:t>
            </a:r>
            <a:endParaRPr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B75E7AC6-85FE-E942-9CA2-794304A498BB}"/>
              </a:ext>
            </a:extLst>
          </p:cNvPr>
          <p:cNvSpPr txBox="1"/>
          <p:nvPr/>
        </p:nvSpPr>
        <p:spPr>
          <a:xfrm>
            <a:off x="1166154" y="5288205"/>
            <a:ext cx="19306766" cy="761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Рассчитывается матрица взаимных корреляций доходностей ценных бумаг</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В матрице находится элемент с минимальной корреляцией</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Для ценных бумаг, соответствующих данному элементу проверяются условия соответствия сумме инвестирования и наличия в портфеле ценных бумаг</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При соответствии условиям ценная бумага добавляется в портфель</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3500" dirty="0"/>
              <a:t>При нарушении какого-либо условия алгоритм возвращается на этап поиска элемента с наименьшей корреляцией в матрице с предварительным удалением предыдущего элемента</a:t>
            </a:r>
            <a:endParaRPr sz="3500" dirty="0"/>
          </a:p>
        </p:txBody>
      </p:sp>
      <p:sp>
        <p:nvSpPr>
          <p:cNvPr id="2" name="Номер слайда 1">
            <a:extLst>
              <a:ext uri="{FF2B5EF4-FFF2-40B4-BE49-F238E27FC236}">
                <a16:creationId xmlns:a16="http://schemas.microsoft.com/office/drawing/2014/main" id="{78418D52-D1D6-164D-8B95-75C4AE0C5755}"/>
              </a:ext>
            </a:extLst>
          </p:cNvPr>
          <p:cNvSpPr>
            <a:spLocks noGrp="1"/>
          </p:cNvSpPr>
          <p:nvPr>
            <p:ph type="sldNum" sz="quarter" idx="2"/>
          </p:nvPr>
        </p:nvSpPr>
        <p:spPr/>
        <p:txBody>
          <a:bodyPr/>
          <a:lstStyle/>
          <a:p>
            <a:fld id="{86CB4B4D-7CA3-9044-876B-883B54F8677D}" type="slidenum">
              <a:rPr lang="ru-RU" smtClean="0"/>
              <a:t>14</a:t>
            </a:fld>
            <a:endParaRPr lang="ru-RU"/>
          </a:p>
        </p:txBody>
      </p:sp>
    </p:spTree>
    <p:extLst>
      <p:ext uri="{BB962C8B-B14F-4D97-AF65-F5344CB8AC3E}">
        <p14:creationId xmlns:p14="http://schemas.microsoft.com/office/powerpoint/2010/main" val="30093031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Изображение" descr="Изображение"/>
          <p:cNvPicPr>
            <a:picLocks noChangeAspect="1"/>
          </p:cNvPicPr>
          <p:nvPr/>
        </p:nvPicPr>
        <p:blipFill>
          <a:blip r:embed="rId2"/>
          <a:stretch>
            <a:fillRect/>
          </a:stretch>
        </p:blipFill>
        <p:spPr>
          <a:xfrm>
            <a:off x="7208158" y="531422"/>
            <a:ext cx="1199579" cy="1199579"/>
          </a:xfrm>
          <a:prstGeom prst="rect">
            <a:avLst/>
          </a:prstGeom>
          <a:ln w="12700">
            <a:miter lim="400000"/>
          </a:ln>
        </p:spPr>
      </p:pic>
      <p:pic>
        <p:nvPicPr>
          <p:cNvPr id="2" name="Рисунок 1">
            <a:extLst>
              <a:ext uri="{FF2B5EF4-FFF2-40B4-BE49-F238E27FC236}">
                <a16:creationId xmlns:a16="http://schemas.microsoft.com/office/drawing/2014/main" id="{DEAC66CF-D4E9-DE43-97DF-7420A2F984E6}"/>
              </a:ext>
            </a:extLst>
          </p:cNvPr>
          <p:cNvPicPr>
            <a:picLocks noChangeAspect="1"/>
          </p:cNvPicPr>
          <p:nvPr/>
        </p:nvPicPr>
        <p:blipFill>
          <a:blip r:embed="rId3"/>
          <a:stretch>
            <a:fillRect/>
          </a:stretch>
        </p:blipFill>
        <p:spPr>
          <a:xfrm>
            <a:off x="28926" y="621608"/>
            <a:ext cx="6647384" cy="13114023"/>
          </a:xfrm>
          <a:prstGeom prst="rect">
            <a:avLst/>
          </a:prstGeom>
        </p:spPr>
      </p:pic>
      <p:pic>
        <p:nvPicPr>
          <p:cNvPr id="3" name="Рисунок 2">
            <a:extLst>
              <a:ext uri="{FF2B5EF4-FFF2-40B4-BE49-F238E27FC236}">
                <a16:creationId xmlns:a16="http://schemas.microsoft.com/office/drawing/2014/main" id="{9FFAAC28-614D-DE47-AE70-193B54B97C08}"/>
              </a:ext>
            </a:extLst>
          </p:cNvPr>
          <p:cNvPicPr>
            <a:picLocks noChangeAspect="1"/>
          </p:cNvPicPr>
          <p:nvPr/>
        </p:nvPicPr>
        <p:blipFill>
          <a:blip r:embed="rId4"/>
          <a:stretch>
            <a:fillRect/>
          </a:stretch>
        </p:blipFill>
        <p:spPr>
          <a:xfrm>
            <a:off x="7645219" y="2011109"/>
            <a:ext cx="16747278" cy="11704891"/>
          </a:xfrm>
          <a:prstGeom prst="rect">
            <a:avLst/>
          </a:prstGeom>
        </p:spPr>
      </p:pic>
      <p:sp>
        <p:nvSpPr>
          <p:cNvPr id="10" name="Название подразделения, лаборатории, факультета и т.д.">
            <a:extLst>
              <a:ext uri="{FF2B5EF4-FFF2-40B4-BE49-F238E27FC236}">
                <a16:creationId xmlns:a16="http://schemas.microsoft.com/office/drawing/2014/main" id="{C57C071A-DC2F-024D-8772-B9158ABB4C05}"/>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4" name="Номер слайда 3">
            <a:extLst>
              <a:ext uri="{FF2B5EF4-FFF2-40B4-BE49-F238E27FC236}">
                <a16:creationId xmlns:a16="http://schemas.microsoft.com/office/drawing/2014/main" id="{A521C245-621B-A94A-A5EF-27DED7D5E08E}"/>
              </a:ext>
            </a:extLst>
          </p:cNvPr>
          <p:cNvSpPr>
            <a:spLocks noGrp="1"/>
          </p:cNvSpPr>
          <p:nvPr>
            <p:ph type="sldNum" sz="quarter" idx="2"/>
          </p:nvPr>
        </p:nvSpPr>
        <p:spPr/>
        <p:txBody>
          <a:bodyPr/>
          <a:lstStyle/>
          <a:p>
            <a:fld id="{86CB4B4D-7CA3-9044-876B-883B54F8677D}" type="slidenum">
              <a:rPr lang="ru-RU" smtClean="0"/>
              <a:t>15</a:t>
            </a:fld>
            <a:endParaRPr lang="ru-RU"/>
          </a:p>
        </p:txBody>
      </p:sp>
    </p:spTree>
    <p:extLst>
      <p:ext uri="{BB962C8B-B14F-4D97-AF65-F5344CB8AC3E}">
        <p14:creationId xmlns:p14="http://schemas.microsoft.com/office/powerpoint/2010/main" val="13998065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5689730"/>
            <a:ext cx="10137679" cy="723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l">
              <a:spcBef>
                <a:spcPts val="2800"/>
              </a:spcBef>
              <a:buSzPct val="100000"/>
              <a:buChar char="•"/>
              <a:defRPr sz="2800">
                <a:solidFill>
                  <a:srgbClr val="253957"/>
                </a:solidFill>
                <a:latin typeface="+mn-lt"/>
                <a:ea typeface="+mn-ea"/>
                <a:cs typeface="+mn-cs"/>
                <a:sym typeface="Arial Narrow"/>
              </a:defRPr>
            </a:pPr>
            <a:r>
              <a:rPr lang="ru-RU" sz="3500" dirty="0"/>
              <a:t>Данные по котировкам акций - </a:t>
            </a:r>
            <a:r>
              <a:rPr lang="en-US" sz="3500" dirty="0">
                <a:sym typeface="Arial Narrow"/>
              </a:rPr>
              <a:t>API </a:t>
            </a:r>
            <a:r>
              <a:rPr lang="ru-RU" sz="3500" dirty="0">
                <a:sym typeface="Arial Narrow"/>
              </a:rPr>
              <a:t>финансового сервиса </a:t>
            </a:r>
            <a:r>
              <a:rPr lang="en-US" sz="3500" dirty="0">
                <a:sym typeface="Arial Narrow"/>
              </a:rPr>
              <a:t>Alpha Vantage</a:t>
            </a:r>
            <a:r>
              <a:rPr lang="ru-RU" sz="3500" dirty="0">
                <a:sym typeface="Arial Narrow"/>
              </a:rPr>
              <a:t> </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500" dirty="0">
                <a:sym typeface="Arial Narrow"/>
              </a:rPr>
              <a:t>Подключение к </a:t>
            </a:r>
            <a:r>
              <a:rPr lang="en-US" sz="3500" dirty="0">
                <a:sym typeface="Arial Narrow"/>
              </a:rPr>
              <a:t>API </a:t>
            </a:r>
            <a:r>
              <a:rPr lang="ru-RU" sz="3500" dirty="0">
                <a:sym typeface="Arial Narrow"/>
              </a:rPr>
              <a:t>по уникальному </a:t>
            </a:r>
            <a:r>
              <a:rPr lang="ru-RU" sz="3500" dirty="0" err="1">
                <a:sym typeface="Arial Narrow"/>
              </a:rPr>
              <a:t>токену</a:t>
            </a:r>
            <a:r>
              <a:rPr lang="ru-RU" sz="3500" dirty="0">
                <a:sym typeface="Arial Narrow"/>
              </a:rPr>
              <a:t> </a:t>
            </a:r>
            <a:r>
              <a:rPr lang="en-US" sz="3500" dirty="0">
                <a:sym typeface="Arial Narrow"/>
              </a:rPr>
              <a:t>–</a:t>
            </a:r>
            <a:r>
              <a:rPr lang="ru-RU" sz="3500" dirty="0">
                <a:sym typeface="Arial Narrow"/>
              </a:rPr>
              <a:t> скрипт на языке </a:t>
            </a:r>
            <a:r>
              <a:rPr lang="en-US" sz="3500" dirty="0">
                <a:sym typeface="Arial Narrow"/>
              </a:rPr>
              <a:t>Python </a:t>
            </a:r>
          </a:p>
          <a:p>
            <a:pPr marL="304800" indent="-304800" algn="l">
              <a:spcBef>
                <a:spcPts val="2800"/>
              </a:spcBef>
              <a:buSzPct val="100000"/>
              <a:buChar char="•"/>
              <a:defRPr sz="2800">
                <a:solidFill>
                  <a:srgbClr val="253957"/>
                </a:solidFill>
                <a:latin typeface="+mn-lt"/>
                <a:ea typeface="+mn-ea"/>
                <a:cs typeface="+mn-cs"/>
                <a:sym typeface="Arial Narrow"/>
              </a:defRPr>
            </a:pPr>
            <a:r>
              <a:rPr lang="ru-RU" sz="3500" dirty="0">
                <a:sym typeface="Arial Narrow"/>
              </a:rPr>
              <a:t>Хранение данных – база данных </a:t>
            </a:r>
            <a:r>
              <a:rPr lang="en-US" sz="3500" dirty="0">
                <a:sym typeface="Arial Narrow"/>
              </a:rPr>
              <a:t>Firebase</a:t>
            </a:r>
          </a:p>
          <a:p>
            <a:pPr algn="l">
              <a:spcBef>
                <a:spcPts val="2800"/>
              </a:spcBef>
              <a:buSzPct val="100000"/>
              <a:defRPr sz="2800">
                <a:solidFill>
                  <a:srgbClr val="253957"/>
                </a:solidFill>
                <a:latin typeface="+mn-lt"/>
                <a:ea typeface="+mn-ea"/>
                <a:cs typeface="+mn-cs"/>
                <a:sym typeface="Arial Narrow"/>
              </a:defRPr>
            </a:pPr>
            <a:r>
              <a:rPr lang="ru-RU" sz="3500" b="1" dirty="0">
                <a:sym typeface="Arial Narrow"/>
              </a:rPr>
              <a:t>Примечание</a:t>
            </a:r>
            <a:r>
              <a:rPr lang="ru-RU" sz="3500" dirty="0">
                <a:sym typeface="Arial Narrow"/>
              </a:rPr>
              <a:t>: напрямую бот не подключается к </a:t>
            </a:r>
            <a:r>
              <a:rPr lang="en-US" sz="3500" dirty="0">
                <a:sym typeface="Arial Narrow"/>
              </a:rPr>
              <a:t>API </a:t>
            </a:r>
            <a:r>
              <a:rPr lang="ru-RU" sz="3500" dirty="0">
                <a:sym typeface="Arial Narrow"/>
              </a:rPr>
              <a:t>во избежание случаев, когда сервис отключен или не отвечает</a:t>
            </a:r>
            <a:r>
              <a:rPr lang="en-US" sz="3500" dirty="0">
                <a:sym typeface="Arial Narrow"/>
              </a:rPr>
              <a:t> </a:t>
            </a:r>
            <a:endParaRPr sz="3500" dirty="0"/>
          </a:p>
        </p:txBody>
      </p:sp>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Архитектура сервиса</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4" name="Рисунок 13">
            <a:extLst>
              <a:ext uri="{FF2B5EF4-FFF2-40B4-BE49-F238E27FC236}">
                <a16:creationId xmlns:a16="http://schemas.microsoft.com/office/drawing/2014/main" id="{9BF12D3C-DE44-8E40-97FA-D4ACBBBE4F2E}"/>
              </a:ext>
            </a:extLst>
          </p:cNvPr>
          <p:cNvPicPr/>
          <p:nvPr/>
        </p:nvPicPr>
        <p:blipFill>
          <a:blip r:embed="rId3"/>
          <a:stretch>
            <a:fillRect/>
          </a:stretch>
        </p:blipFill>
        <p:spPr>
          <a:xfrm>
            <a:off x="13056096" y="3523584"/>
            <a:ext cx="9366661" cy="9812808"/>
          </a:xfrm>
          <a:prstGeom prst="rect">
            <a:avLst/>
          </a:prstGeom>
        </p:spPr>
      </p:pic>
      <p:sp>
        <p:nvSpPr>
          <p:cNvPr id="15" name="Заголовок основного текста">
            <a:extLst>
              <a:ext uri="{FF2B5EF4-FFF2-40B4-BE49-F238E27FC236}">
                <a16:creationId xmlns:a16="http://schemas.microsoft.com/office/drawing/2014/main" id="{2C0B5A52-6859-B042-9B31-26C7B6322DAB}"/>
              </a:ext>
            </a:extLst>
          </p:cNvPr>
          <p:cNvSpPr txBox="1"/>
          <p:nvPr/>
        </p:nvSpPr>
        <p:spPr>
          <a:xfrm>
            <a:off x="1226606" y="3961070"/>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Работа с данными </a:t>
            </a:r>
            <a:endParaRPr dirty="0"/>
          </a:p>
        </p:txBody>
      </p:sp>
      <p:sp>
        <p:nvSpPr>
          <p:cNvPr id="16" name="Название подразделения, лаборатории, факультета и т.д.">
            <a:extLst>
              <a:ext uri="{FF2B5EF4-FFF2-40B4-BE49-F238E27FC236}">
                <a16:creationId xmlns:a16="http://schemas.microsoft.com/office/drawing/2014/main" id="{3C4F5ED2-CFD5-A74E-AE90-B1D376D79283}"/>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4" name="Номер слайда 3">
            <a:extLst>
              <a:ext uri="{FF2B5EF4-FFF2-40B4-BE49-F238E27FC236}">
                <a16:creationId xmlns:a16="http://schemas.microsoft.com/office/drawing/2014/main" id="{A2D3F87D-7554-2C47-8D5F-56A9CA17A11A}"/>
              </a:ext>
            </a:extLst>
          </p:cNvPr>
          <p:cNvSpPr>
            <a:spLocks noGrp="1"/>
          </p:cNvSpPr>
          <p:nvPr>
            <p:ph type="sldNum" sz="quarter" idx="2"/>
          </p:nvPr>
        </p:nvSpPr>
        <p:spPr/>
        <p:txBody>
          <a:bodyPr/>
          <a:lstStyle/>
          <a:p>
            <a:fld id="{86CB4B4D-7CA3-9044-876B-883B54F8677D}" type="slidenum">
              <a:rPr lang="ru-RU" smtClean="0"/>
              <a:t>16</a:t>
            </a:fld>
            <a:endParaRPr lang="ru-RU"/>
          </a:p>
        </p:txBody>
      </p:sp>
    </p:spTree>
    <p:extLst>
      <p:ext uri="{BB962C8B-B14F-4D97-AF65-F5344CB8AC3E}">
        <p14:creationId xmlns:p14="http://schemas.microsoft.com/office/powerpoint/2010/main" val="12464793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231974"/>
            <a:ext cx="21506375" cy="7897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just">
              <a:spcBef>
                <a:spcPts val="2800"/>
              </a:spcBef>
              <a:buSzPct val="100000"/>
              <a:buChar char="•"/>
              <a:defRPr sz="2800">
                <a:solidFill>
                  <a:srgbClr val="253957"/>
                </a:solidFill>
                <a:latin typeface="+mn-lt"/>
                <a:ea typeface="+mn-ea"/>
                <a:cs typeface="+mn-cs"/>
                <a:sym typeface="Arial Narrow"/>
              </a:defRPr>
            </a:pPr>
            <a:r>
              <a:rPr lang="ru-RU" sz="4000" dirty="0"/>
              <a:t>Применения кластерного анализа акций как предварительного этапа для формирования инвестиционных портфелей, позволяет повысить их доходность и эффективность, а также – снизить риски. </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4000" dirty="0"/>
              <a:t>Более эффективно применять кластерный анализ как предварительный этап с последующей оптимизацией портфеля по методу Марковица. </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4000" dirty="0"/>
              <a:t>При выполнении данного исследования был составлен алгоритм и написан экспериментальный вариант программы для бота, позволяющий формировать портфель акций с применением кластерного анализа. </a:t>
            </a:r>
          </a:p>
          <a:p>
            <a:pPr marL="304800" indent="-304800" algn="just">
              <a:spcBef>
                <a:spcPts val="2800"/>
              </a:spcBef>
              <a:buSzPct val="100000"/>
              <a:buChar char="•"/>
              <a:defRPr sz="2800">
                <a:solidFill>
                  <a:srgbClr val="253957"/>
                </a:solidFill>
                <a:latin typeface="+mn-lt"/>
                <a:ea typeface="+mn-ea"/>
                <a:cs typeface="+mn-cs"/>
                <a:sym typeface="Arial Narrow"/>
              </a:defRPr>
            </a:pPr>
            <a:r>
              <a:rPr lang="ru-RU" sz="4000" dirty="0"/>
              <a:t>Результаты исследования могут использоваться инвестиционными компаниями и инвесторами, а также разработчиками </a:t>
            </a:r>
            <a:r>
              <a:rPr lang="ru-RU" sz="4000" dirty="0" err="1"/>
              <a:t>робоэдвайзеров</a:t>
            </a:r>
            <a:r>
              <a:rPr lang="ru-RU" sz="4000" dirty="0"/>
              <a:t>.</a:t>
            </a:r>
          </a:p>
        </p:txBody>
      </p:sp>
      <p:sp>
        <p:nvSpPr>
          <p:cNvPr id="87" name="Очень крутой заголовок…"/>
          <p:cNvSpPr txBox="1"/>
          <p:nvPr/>
        </p:nvSpPr>
        <p:spPr>
          <a:xfrm>
            <a:off x="1209449" y="2972787"/>
            <a:ext cx="21489608"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заключение</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Название подразделения, лаборатории, факультета и т.д.">
            <a:extLst>
              <a:ext uri="{FF2B5EF4-FFF2-40B4-BE49-F238E27FC236}">
                <a16:creationId xmlns:a16="http://schemas.microsoft.com/office/drawing/2014/main" id="{8F6EA007-7256-8347-A2EA-E4B2C93E2519}"/>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2" name="Номер слайда 1">
            <a:extLst>
              <a:ext uri="{FF2B5EF4-FFF2-40B4-BE49-F238E27FC236}">
                <a16:creationId xmlns:a16="http://schemas.microsoft.com/office/drawing/2014/main" id="{C4E1FA87-8469-354B-AC34-DA5235F06426}"/>
              </a:ext>
            </a:extLst>
          </p:cNvPr>
          <p:cNvSpPr>
            <a:spLocks noGrp="1"/>
          </p:cNvSpPr>
          <p:nvPr>
            <p:ph type="sldNum" sz="quarter" idx="2"/>
          </p:nvPr>
        </p:nvSpPr>
        <p:spPr/>
        <p:txBody>
          <a:bodyPr/>
          <a:lstStyle/>
          <a:p>
            <a:fld id="{86CB4B4D-7CA3-9044-876B-883B54F8677D}" type="slidenum">
              <a:rPr lang="ru-RU" smtClean="0"/>
              <a:t>17</a:t>
            </a:fld>
            <a:endParaRPr lang="ru-RU"/>
          </a:p>
        </p:txBody>
      </p:sp>
    </p:spTree>
    <p:extLst>
      <p:ext uri="{BB962C8B-B14F-4D97-AF65-F5344CB8AC3E}">
        <p14:creationId xmlns:p14="http://schemas.microsoft.com/office/powerpoint/2010/main" val="25644237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9145913" y="11494668"/>
            <a:ext cx="8579502"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defTabSz="642937">
              <a:defRPr sz="2400">
                <a:solidFill>
                  <a:srgbClr val="FFFFFF"/>
                </a:solidFill>
                <a:latin typeface="+mn-lt"/>
                <a:ea typeface="+mn-ea"/>
                <a:cs typeface="+mn-cs"/>
                <a:sym typeface="Arial Narrow"/>
              </a:defRPr>
            </a:lvl1pPr>
          </a:lstStyle>
          <a:p>
            <a:r>
              <a:rPr lang="en-US" dirty="0"/>
              <a:t>email: </a:t>
            </a:r>
            <a:r>
              <a:rPr lang="en-US" dirty="0" err="1"/>
              <a:t>lena.tyuhova@yandex.ru</a:t>
            </a:r>
            <a:endParaRPr dirty="0"/>
          </a:p>
        </p:txBody>
      </p:sp>
      <p:sp>
        <p:nvSpPr>
          <p:cNvPr id="102" name="Телефон.: +Х (ХХХ) ХХХ ХХХХ"/>
          <p:cNvSpPr txBox="1"/>
          <p:nvPr/>
        </p:nvSpPr>
        <p:spPr>
          <a:xfrm>
            <a:off x="6620083" y="11494669"/>
            <a:ext cx="4328255"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400">
                <a:solidFill>
                  <a:srgbClr val="FFFFFF"/>
                </a:solidFill>
                <a:latin typeface="+mn-lt"/>
                <a:ea typeface="+mn-ea"/>
                <a:cs typeface="+mn-cs"/>
                <a:sym typeface="Arial Narrow"/>
              </a:defRPr>
            </a:lvl1pPr>
          </a:lstStyle>
          <a:p>
            <a:r>
              <a:rPr dirty="0" err="1"/>
              <a:t>Телефон</a:t>
            </a:r>
            <a:r>
              <a:rPr dirty="0"/>
              <a:t>.: +</a:t>
            </a:r>
            <a:r>
              <a:rPr lang="en-US" dirty="0"/>
              <a:t>7 (915) 174 95 70</a:t>
            </a:r>
            <a:endParaRPr dirty="0"/>
          </a:p>
        </p:txBody>
      </p:sp>
      <p:pic>
        <p:nvPicPr>
          <p:cNvPr id="103" name="Изображение" descr="Изображение"/>
          <p:cNvPicPr>
            <a:picLocks noChangeAspect="1"/>
          </p:cNvPicPr>
          <p:nvPr/>
        </p:nvPicPr>
        <p:blipFill>
          <a:blip r:embed="rId2"/>
          <a:stretch>
            <a:fillRect/>
          </a:stretch>
        </p:blipFill>
        <p:spPr>
          <a:xfrm>
            <a:off x="10594075" y="1385392"/>
            <a:ext cx="3195850" cy="3090059"/>
          </a:xfrm>
          <a:prstGeom prst="rect">
            <a:avLst/>
          </a:prstGeom>
          <a:ln w="12700">
            <a:miter lim="400000"/>
          </a:ln>
        </p:spPr>
      </p:pic>
      <p:sp>
        <p:nvSpPr>
          <p:cNvPr id="6" name="Очень крутой заголовок…">
            <a:extLst>
              <a:ext uri="{FF2B5EF4-FFF2-40B4-BE49-F238E27FC236}">
                <a16:creationId xmlns:a16="http://schemas.microsoft.com/office/drawing/2014/main" id="{10FEE4A5-5633-7940-B382-B1AAAD9AD063}"/>
              </a:ext>
            </a:extLst>
          </p:cNvPr>
          <p:cNvSpPr txBox="1"/>
          <p:nvPr/>
        </p:nvSpPr>
        <p:spPr>
          <a:xfrm>
            <a:off x="1447196" y="6425952"/>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sz="7000" b="1" cap="all" dirty="0">
                <a:solidFill>
                  <a:schemeClr val="bg1"/>
                </a:solidFill>
                <a:sym typeface="Arial Narrow"/>
              </a:rPr>
              <a:t>Спасибо за внимание!</a:t>
            </a:r>
          </a:p>
        </p:txBody>
      </p:sp>
      <p:sp>
        <p:nvSpPr>
          <p:cNvPr id="2" name="Номер слайда 1">
            <a:extLst>
              <a:ext uri="{FF2B5EF4-FFF2-40B4-BE49-F238E27FC236}">
                <a16:creationId xmlns:a16="http://schemas.microsoft.com/office/drawing/2014/main" id="{08E7C88A-28FB-CD49-B2CA-5BB4ABD8145F}"/>
              </a:ext>
            </a:extLst>
          </p:cNvPr>
          <p:cNvSpPr>
            <a:spLocks noGrp="1"/>
          </p:cNvSpPr>
          <p:nvPr>
            <p:ph type="sldNum" sz="quarter" idx="2"/>
          </p:nvPr>
        </p:nvSpPr>
        <p:spPr/>
        <p:txBody>
          <a:bodyPr/>
          <a:lstStyle/>
          <a:p>
            <a:fld id="{86CB4B4D-7CA3-9044-876B-883B54F8677D}" type="slidenum">
              <a:rPr lang="ru-RU" smtClean="0"/>
              <a:t>18</a:t>
            </a:fld>
            <a:endParaRPr lang="ru-RU"/>
          </a:p>
        </p:txBody>
      </p:sp>
      <p:sp>
        <p:nvSpPr>
          <p:cNvPr id="8" name="Заголовок основного текста">
            <a:extLst>
              <a:ext uri="{FF2B5EF4-FFF2-40B4-BE49-F238E27FC236}">
                <a16:creationId xmlns:a16="http://schemas.microsoft.com/office/drawing/2014/main" id="{D6D96BDC-8A43-0249-B4BB-1F47FF242720}"/>
              </a:ext>
            </a:extLst>
          </p:cNvPr>
          <p:cNvSpPr txBox="1"/>
          <p:nvPr/>
        </p:nvSpPr>
        <p:spPr>
          <a:xfrm>
            <a:off x="4393608" y="7582565"/>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lgn="ctr"/>
            <a:endParaRPr dirty="0">
              <a:solidFill>
                <a:schemeClr val="bg1"/>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8" y="2972786"/>
            <a:ext cx="19623505"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Объект, предмет и цель  исследования</a:t>
            </a:r>
            <a:endParaRPr dirty="0"/>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5706550"/>
            <a:ext cx="9262743" cy="6479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defRPr sz="2800">
                <a:solidFill>
                  <a:srgbClr val="253957"/>
                </a:solidFill>
                <a:latin typeface="+mn-lt"/>
                <a:ea typeface="+mn-ea"/>
                <a:cs typeface="+mn-cs"/>
                <a:sym typeface="Arial Narrow"/>
              </a:defRPr>
            </a:pPr>
            <a:r>
              <a:rPr lang="ru-RU" sz="4200" dirty="0">
                <a:solidFill>
                  <a:srgbClr val="253957"/>
                </a:solidFill>
                <a:latin typeface="+mn-lt"/>
                <a:ea typeface="+mn-ea"/>
                <a:cs typeface="+mn-cs"/>
                <a:sym typeface="Arial Narrow"/>
              </a:rPr>
              <a:t>процесс</a:t>
            </a:r>
            <a:r>
              <a:rPr lang="ru-RU" sz="4200" dirty="0">
                <a:sym typeface="Arial Narrow"/>
              </a:rPr>
              <a:t> формирования портфеля ценных бумаг </a:t>
            </a:r>
          </a:p>
        </p:txBody>
      </p:sp>
      <p:sp>
        <p:nvSpPr>
          <p:cNvPr id="61" name="Заголовок основного текста"/>
          <p:cNvSpPr txBox="1"/>
          <p:nvPr/>
        </p:nvSpPr>
        <p:spPr>
          <a:xfrm>
            <a:off x="1229594" y="4213769"/>
            <a:ext cx="923421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Объект исследования</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Заголовок основного текста">
            <a:extLst>
              <a:ext uri="{FF2B5EF4-FFF2-40B4-BE49-F238E27FC236}">
                <a16:creationId xmlns:a16="http://schemas.microsoft.com/office/drawing/2014/main" id="{AE790D72-D83C-9943-A788-5512D7D57160}"/>
              </a:ext>
            </a:extLst>
          </p:cNvPr>
          <p:cNvSpPr txBox="1"/>
          <p:nvPr/>
        </p:nvSpPr>
        <p:spPr>
          <a:xfrm>
            <a:off x="11337311" y="4213769"/>
            <a:ext cx="923421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Предмет исследования</a:t>
            </a:r>
            <a:endParaRPr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C9822CD-59AE-6940-95D9-7E77B0380B9A}"/>
              </a:ext>
            </a:extLst>
          </p:cNvPr>
          <p:cNvSpPr txBox="1"/>
          <p:nvPr/>
        </p:nvSpPr>
        <p:spPr>
          <a:xfrm>
            <a:off x="11337311" y="5706550"/>
            <a:ext cx="9262743" cy="6479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defRPr sz="2800">
                <a:solidFill>
                  <a:srgbClr val="253957"/>
                </a:solidFill>
                <a:latin typeface="+mn-lt"/>
                <a:ea typeface="+mn-ea"/>
                <a:cs typeface="+mn-cs"/>
                <a:sym typeface="Arial Narrow"/>
              </a:defRPr>
            </a:pPr>
            <a:r>
              <a:rPr lang="ru-RU" sz="4200" dirty="0"/>
              <a:t>разработка рекомендаций по автоматизации процесса формирования портфеля ценных бумаг с использованием данных кластерного анализа. </a:t>
            </a:r>
            <a:endParaRPr sz="4200" dirty="0"/>
          </a:p>
        </p:txBody>
      </p:sp>
      <p:cxnSp>
        <p:nvCxnSpPr>
          <p:cNvPr id="3" name="Прямая соединительная линия 2">
            <a:extLst>
              <a:ext uri="{FF2B5EF4-FFF2-40B4-BE49-F238E27FC236}">
                <a16:creationId xmlns:a16="http://schemas.microsoft.com/office/drawing/2014/main" id="{AE0D2068-A49B-E44E-9E55-24576A6F7639}"/>
              </a:ext>
            </a:extLst>
          </p:cNvPr>
          <p:cNvCxnSpPr>
            <a:cxnSpLocks/>
          </p:cNvCxnSpPr>
          <p:nvPr/>
        </p:nvCxnSpPr>
        <p:spPr>
          <a:xfrm>
            <a:off x="10679832" y="4913784"/>
            <a:ext cx="0" cy="403244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Заголовок основного текста">
            <a:extLst>
              <a:ext uri="{FF2B5EF4-FFF2-40B4-BE49-F238E27FC236}">
                <a16:creationId xmlns:a16="http://schemas.microsoft.com/office/drawing/2014/main" id="{36B0335D-4C41-E848-BF91-071B2C337363}"/>
              </a:ext>
            </a:extLst>
          </p:cNvPr>
          <p:cNvSpPr txBox="1"/>
          <p:nvPr/>
        </p:nvSpPr>
        <p:spPr>
          <a:xfrm>
            <a:off x="1229594" y="8621446"/>
            <a:ext cx="923421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Цель исследования:</a:t>
            </a:r>
            <a:endParaRPr dirty="0"/>
          </a:p>
        </p:txBody>
      </p:sp>
      <p:cxnSp>
        <p:nvCxnSpPr>
          <p:cNvPr id="6" name="Прямая соединительная линия 5">
            <a:extLst>
              <a:ext uri="{FF2B5EF4-FFF2-40B4-BE49-F238E27FC236}">
                <a16:creationId xmlns:a16="http://schemas.microsoft.com/office/drawing/2014/main" id="{C2F9817A-117C-AF47-8345-F6BDBE1A59F4}"/>
              </a:ext>
            </a:extLst>
          </p:cNvPr>
          <p:cNvCxnSpPr/>
          <p:nvPr/>
        </p:nvCxnSpPr>
        <p:spPr>
          <a:xfrm>
            <a:off x="1337606" y="8946232"/>
            <a:ext cx="199994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BCE9030-CC08-7545-8A06-5E8A45E2E6BF}"/>
              </a:ext>
            </a:extLst>
          </p:cNvPr>
          <p:cNvSpPr txBox="1"/>
          <p:nvPr/>
        </p:nvSpPr>
        <p:spPr>
          <a:xfrm>
            <a:off x="1201065" y="9957280"/>
            <a:ext cx="20640008" cy="3324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defRPr sz="2800">
                <a:solidFill>
                  <a:srgbClr val="253957"/>
                </a:solidFill>
                <a:latin typeface="+mn-lt"/>
                <a:ea typeface="+mn-ea"/>
                <a:cs typeface="+mn-cs"/>
                <a:sym typeface="Arial Narrow"/>
              </a:defRPr>
            </a:pPr>
            <a:r>
              <a:rPr lang="ru-RU" sz="4200" dirty="0">
                <a:solidFill>
                  <a:srgbClr val="253957"/>
                </a:solidFill>
                <a:latin typeface="+mn-lt"/>
                <a:ea typeface="+mn-ea"/>
                <a:cs typeface="+mn-cs"/>
              </a:rPr>
              <a:t>разработка рекомендаций по автоматизации процесса формирования портфеля ценных бумаг с использованием данных кластерного анализа и практическая реализация алгоритма автоматизации, способствующего своевременному и качественному принятию решений инвестором и повышению эффективности сформированного портфеля.</a:t>
            </a:r>
          </a:p>
        </p:txBody>
      </p:sp>
      <p:sp>
        <p:nvSpPr>
          <p:cNvPr id="7" name="Номер слайда 6">
            <a:extLst>
              <a:ext uri="{FF2B5EF4-FFF2-40B4-BE49-F238E27FC236}">
                <a16:creationId xmlns:a16="http://schemas.microsoft.com/office/drawing/2014/main" id="{615DB348-B664-0B48-9B4E-27FDDA883CE9}"/>
              </a:ext>
            </a:extLst>
          </p:cNvPr>
          <p:cNvSpPr>
            <a:spLocks noGrp="1"/>
          </p:cNvSpPr>
          <p:nvPr>
            <p:ph type="sldNum" sz="quarter" idx="2"/>
          </p:nvPr>
        </p:nvSpPr>
        <p:spPr/>
        <p:txBody>
          <a:bodyPr/>
          <a:lstStyle/>
          <a:p>
            <a:fld id="{86CB4B4D-7CA3-9044-876B-883B54F8677D}" type="slidenum">
              <a:rPr lang="ru-RU" smtClean="0"/>
              <a:t>2</a:t>
            </a:fld>
            <a:endParaRPr lang="ru-RU"/>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2018" y="4583656"/>
            <a:ext cx="21523142" cy="7692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6157"/>
          <a:lstStyle/>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Провести анализ методов формирования портфелей ценных бумаг, процессов автоматизации формирования портфеля ценных бумаг и </a:t>
            </a:r>
            <a:r>
              <a:rPr lang="ru-RU" sz="3700" dirty="0">
                <a:solidFill>
                  <a:srgbClr val="253957"/>
                </a:solidFill>
                <a:sym typeface="Arial Narrow"/>
              </a:rPr>
              <a:t>оценку показателей их эффективности</a:t>
            </a:r>
            <a:r>
              <a:rPr lang="ru-RU" sz="3700" dirty="0"/>
              <a:t>;</a:t>
            </a:r>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Провести анализ возможности применения кластерного анализа для процесса выбора ценных бумаг с целью формирования оптимального портфеля ценных бумаг и повышения его эффективности;</a:t>
            </a:r>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Оценить эффективность применения кластерного анализа по данным котировок акций, динамическим показателям доходности акций и мультипликаторам инвестиционной оценки компаний, выбранных для формирования портфеля ценных бумаг;</a:t>
            </a:r>
          </a:p>
          <a:p>
            <a:pPr algn="just">
              <a:spcBef>
                <a:spcPts val="2800"/>
              </a:spcBef>
              <a:defRPr sz="2800">
                <a:solidFill>
                  <a:srgbClr val="253957"/>
                </a:solidFill>
                <a:latin typeface="+mn-lt"/>
                <a:ea typeface="+mn-ea"/>
                <a:cs typeface="+mn-cs"/>
                <a:sym typeface="Arial Narrow"/>
              </a:defRPr>
            </a:pPr>
            <a:endParaRPr lang="ru-RU" sz="3700" dirty="0"/>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Проанализировать существующие методы оценки эффективности портфелей ценных бумаг;</a:t>
            </a:r>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Обосновать и рекомендовать предложенный метод кластерного анализа для формирования портфеля ценных бумаг;</a:t>
            </a:r>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Разработать рекомендации для автоматизации процесса формирования портфеля ценных бумаг с использованием данных кластерного анализа;</a:t>
            </a:r>
          </a:p>
          <a:p>
            <a:pPr marL="457200" indent="-457200" algn="just">
              <a:spcBef>
                <a:spcPts val="2800"/>
              </a:spcBef>
              <a:buFont typeface="Arial" panose="020B0604020202020204" pitchFamily="34" charset="0"/>
              <a:buChar char="•"/>
              <a:defRPr sz="2800">
                <a:solidFill>
                  <a:srgbClr val="253957"/>
                </a:solidFill>
                <a:latin typeface="+mn-lt"/>
                <a:ea typeface="+mn-ea"/>
                <a:cs typeface="+mn-cs"/>
                <a:sym typeface="Arial Narrow"/>
              </a:defRPr>
            </a:pPr>
            <a:r>
              <a:rPr lang="ru-RU" sz="3700" dirty="0"/>
              <a:t>Разработать вариант автоматизации процесса формирования портфеля ценных бумаг на основе Telegram бота.</a:t>
            </a:r>
          </a:p>
          <a:p>
            <a:pPr marL="457200" indent="-457200" algn="l">
              <a:spcBef>
                <a:spcPts val="2800"/>
              </a:spcBef>
              <a:buFont typeface="Arial" panose="020B0604020202020204" pitchFamily="34" charset="0"/>
              <a:buChar char="•"/>
              <a:defRPr sz="2800">
                <a:solidFill>
                  <a:srgbClr val="253957"/>
                </a:solidFill>
                <a:latin typeface="+mn-lt"/>
                <a:ea typeface="+mn-ea"/>
                <a:cs typeface="+mn-cs"/>
                <a:sym typeface="Arial Narrow"/>
              </a:defRPr>
            </a:pPr>
            <a:endParaRPr sz="3700" dirty="0"/>
          </a:p>
        </p:txBody>
      </p:sp>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Задачи работы</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70"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Название подразделения, лаборатории, факультета и т.д.">
            <a:extLst>
              <a:ext uri="{FF2B5EF4-FFF2-40B4-BE49-F238E27FC236}">
                <a16:creationId xmlns:a16="http://schemas.microsoft.com/office/drawing/2014/main" id="{85A544DC-8458-4C4E-B18E-614949141260}"/>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cxnSp>
        <p:nvCxnSpPr>
          <p:cNvPr id="9" name="Прямая соединительная линия 8">
            <a:extLst>
              <a:ext uri="{FF2B5EF4-FFF2-40B4-BE49-F238E27FC236}">
                <a16:creationId xmlns:a16="http://schemas.microsoft.com/office/drawing/2014/main" id="{1200C7CD-E4BF-B943-8088-0607AB47AF92}"/>
              </a:ext>
            </a:extLst>
          </p:cNvPr>
          <p:cNvCxnSpPr>
            <a:cxnSpLocks/>
          </p:cNvCxnSpPr>
          <p:nvPr/>
        </p:nvCxnSpPr>
        <p:spPr>
          <a:xfrm>
            <a:off x="11943589" y="4841776"/>
            <a:ext cx="10663" cy="842493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Номер слайда 5">
            <a:extLst>
              <a:ext uri="{FF2B5EF4-FFF2-40B4-BE49-F238E27FC236}">
                <a16:creationId xmlns:a16="http://schemas.microsoft.com/office/drawing/2014/main" id="{25854DAB-6296-3942-99B3-238C41286532}"/>
              </a:ext>
            </a:extLst>
          </p:cNvPr>
          <p:cNvSpPr>
            <a:spLocks noGrp="1"/>
          </p:cNvSpPr>
          <p:nvPr>
            <p:ph type="sldNum" sz="quarter" idx="2"/>
          </p:nvPr>
        </p:nvSpPr>
        <p:spPr/>
        <p:txBody>
          <a:bodyPr/>
          <a:lstStyle/>
          <a:p>
            <a:fld id="{86CB4B4D-7CA3-9044-876B-883B54F8677D}" type="slidenum">
              <a:rPr lang="ru-RU" smtClean="0"/>
              <a:t>3</a:t>
            </a:fld>
            <a:endParaRPr lang="ru-RU"/>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15664" y="5286012"/>
            <a:ext cx="6382933" cy="7404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304800" indent="-304800" algn="just">
              <a:spcBef>
                <a:spcPts val="2800"/>
              </a:spcBef>
              <a:buSzPct val="100000"/>
              <a:buAutoNum type="arabicPeriod"/>
              <a:defRPr sz="2800">
                <a:solidFill>
                  <a:srgbClr val="253957"/>
                </a:solidFill>
                <a:latin typeface="+mn-lt"/>
                <a:ea typeface="+mn-ea"/>
                <a:cs typeface="+mn-cs"/>
                <a:sym typeface="Arial Narrow"/>
              </a:defRPr>
            </a:pPr>
            <a:r>
              <a:rPr lang="ru-RU" sz="3600" dirty="0"/>
              <a:t> Внедрение автоматизированных систем с целью повышения эффективности инвестиционной деятельности</a:t>
            </a: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актуальность</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77"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D23EFF-597F-F744-9F62-89EE9D0E63FC}"/>
              </a:ext>
            </a:extLst>
          </p:cNvPr>
          <p:cNvSpPr txBox="1"/>
          <p:nvPr/>
        </p:nvSpPr>
        <p:spPr>
          <a:xfrm>
            <a:off x="8015536" y="5286011"/>
            <a:ext cx="6912768" cy="7404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600" dirty="0"/>
              <a:t>2. Потребность в совершенствовании математических методов и моделей для предварительной обработки и анализа инвестиционной информации с целью повышения качества инвестиционных услуг </a:t>
            </a:r>
            <a:endParaRPr sz="3600" dirty="0"/>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C60146F-B4D5-8A47-885D-BECF55A58DFD}"/>
              </a:ext>
            </a:extLst>
          </p:cNvPr>
          <p:cNvSpPr txBox="1"/>
          <p:nvPr/>
        </p:nvSpPr>
        <p:spPr>
          <a:xfrm>
            <a:off x="15445243" y="5286011"/>
            <a:ext cx="6382933" cy="7404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600" dirty="0">
                <a:solidFill>
                  <a:srgbClr val="253957"/>
                </a:solidFill>
                <a:sym typeface="Arial Narrow"/>
              </a:rPr>
              <a:t>3. Разработка и внедрение различных интеллектуальных алгоритмов, которые способствуют формированию эффективных и оптимальных инвестиционных портфелей</a:t>
            </a:r>
            <a:endParaRPr sz="3600" dirty="0"/>
          </a:p>
        </p:txBody>
      </p:sp>
      <p:sp>
        <p:nvSpPr>
          <p:cNvPr id="1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1C91989-984B-774E-AE9B-55D8FA8AE001}"/>
              </a:ext>
            </a:extLst>
          </p:cNvPr>
          <p:cNvSpPr txBox="1"/>
          <p:nvPr/>
        </p:nvSpPr>
        <p:spPr>
          <a:xfrm>
            <a:off x="1224572" y="10263404"/>
            <a:ext cx="20603603" cy="2513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600" b="1" dirty="0">
                <a:solidFill>
                  <a:srgbClr val="253957"/>
                </a:solidFill>
                <a:sym typeface="Arial Narrow"/>
              </a:rPr>
              <a:t>=</a:t>
            </a:r>
            <a:r>
              <a:rPr lang="en-US" sz="3600" b="1" dirty="0">
                <a:solidFill>
                  <a:srgbClr val="253957"/>
                </a:solidFill>
                <a:sym typeface="Arial Narrow"/>
              </a:rPr>
              <a:t>&gt; </a:t>
            </a:r>
            <a:r>
              <a:rPr lang="ru-RU" sz="3600" b="1" dirty="0">
                <a:solidFill>
                  <a:srgbClr val="253957"/>
                </a:solidFill>
                <a:sym typeface="Arial Narrow"/>
              </a:rPr>
              <a:t>Инновационное направление - анализ возможности использования кластерного анализа для совершенствования инвестиционной деятельности </a:t>
            </a:r>
            <a:endParaRPr lang="ru-RU" sz="3600" b="1" dirty="0"/>
          </a:p>
        </p:txBody>
      </p:sp>
      <p:cxnSp>
        <p:nvCxnSpPr>
          <p:cNvPr id="3" name="Прямая соединительная линия 2">
            <a:extLst>
              <a:ext uri="{FF2B5EF4-FFF2-40B4-BE49-F238E27FC236}">
                <a16:creationId xmlns:a16="http://schemas.microsoft.com/office/drawing/2014/main" id="{CD7BA62E-3526-2643-98CC-2D264C3E60F0}"/>
              </a:ext>
            </a:extLst>
          </p:cNvPr>
          <p:cNvCxnSpPr/>
          <p:nvPr/>
        </p:nvCxnSpPr>
        <p:spPr>
          <a:xfrm>
            <a:off x="7727504" y="5286011"/>
            <a:ext cx="0" cy="344419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Прямая соединительная линия 13">
            <a:extLst>
              <a:ext uri="{FF2B5EF4-FFF2-40B4-BE49-F238E27FC236}">
                <a16:creationId xmlns:a16="http://schemas.microsoft.com/office/drawing/2014/main" id="{3C0CA8FD-FCD1-6347-A975-A33E42A73C32}"/>
              </a:ext>
            </a:extLst>
          </p:cNvPr>
          <p:cNvCxnSpPr/>
          <p:nvPr/>
        </p:nvCxnSpPr>
        <p:spPr>
          <a:xfrm>
            <a:off x="15144328" y="5286011"/>
            <a:ext cx="0" cy="344419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Название подразделения, лаборатории, факультета и т.д.">
            <a:extLst>
              <a:ext uri="{FF2B5EF4-FFF2-40B4-BE49-F238E27FC236}">
                <a16:creationId xmlns:a16="http://schemas.microsoft.com/office/drawing/2014/main" id="{1BA40BC1-F013-C746-9E9C-317531248D7D}"/>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4" name="Номер слайда 3">
            <a:extLst>
              <a:ext uri="{FF2B5EF4-FFF2-40B4-BE49-F238E27FC236}">
                <a16:creationId xmlns:a16="http://schemas.microsoft.com/office/drawing/2014/main" id="{D81A5203-4FB7-5647-BBD2-33835190C25A}"/>
              </a:ext>
            </a:extLst>
          </p:cNvPr>
          <p:cNvSpPr>
            <a:spLocks noGrp="1"/>
          </p:cNvSpPr>
          <p:nvPr>
            <p:ph type="sldNum" sz="quarter" idx="2"/>
          </p:nvPr>
        </p:nvSpPr>
        <p:spPr/>
        <p:txBody>
          <a:bodyPr/>
          <a:lstStyle/>
          <a:p>
            <a:fld id="{86CB4B4D-7CA3-9044-876B-883B54F8677D}" type="slidenum">
              <a:rPr lang="ru-RU" smtClean="0"/>
              <a:t>4</a:t>
            </a:fld>
            <a:endParaRPr lang="ru-RU"/>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7280" y="7000260"/>
            <a:ext cx="6013342" cy="6129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6157"/>
          <a:lstStyle/>
          <a:p>
            <a:pPr marL="304800" indent="-304800" algn="l">
              <a:spcBef>
                <a:spcPts val="2800"/>
              </a:spcBef>
              <a:buSzPct val="100000"/>
              <a:buAutoNum type="arabicPeriod"/>
              <a:defRPr sz="2800">
                <a:solidFill>
                  <a:srgbClr val="253957"/>
                </a:solidFill>
                <a:latin typeface="+mn-lt"/>
                <a:ea typeface="+mn-ea"/>
                <a:cs typeface="+mn-cs"/>
                <a:sym typeface="Arial Narrow"/>
              </a:defRPr>
            </a:pPr>
            <a:endParaRPr lang="en" dirty="0"/>
          </a:p>
        </p:txBody>
      </p:sp>
      <p:sp>
        <p:nvSpPr>
          <p:cNvPr id="80" name="Очень крутой заголовок…"/>
          <p:cNvSpPr txBox="1"/>
          <p:nvPr/>
        </p:nvSpPr>
        <p:spPr>
          <a:xfrm>
            <a:off x="1115664" y="2972787"/>
            <a:ext cx="21506374" cy="165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Анализ публикаций по проблеме</a:t>
            </a:r>
            <a:endParaRPr dirty="0"/>
          </a:p>
        </p:txBody>
      </p:sp>
      <p:sp>
        <p:nvSpPr>
          <p:cNvPr id="81" name="Заголовок основного текста"/>
          <p:cNvSpPr txBox="1"/>
          <p:nvPr/>
        </p:nvSpPr>
        <p:spPr>
          <a:xfrm>
            <a:off x="1220478" y="5390798"/>
            <a:ext cx="590014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err="1"/>
              <a:t>Zhiwei</a:t>
            </a:r>
            <a:r>
              <a:rPr lang="en-US" dirty="0"/>
              <a:t> Ren</a:t>
            </a:r>
            <a:endParaRPr lang="ru-RU" dirty="0"/>
          </a:p>
          <a:p>
            <a:r>
              <a:rPr lang="en-US" dirty="0"/>
              <a:t>”Portfolio construction using clustering methods”</a:t>
            </a:r>
            <a:endParaRPr dirty="0"/>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84"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5F3674AD-D4FE-CB41-8490-422556F58378}"/>
              </a:ext>
            </a:extLst>
          </p:cNvPr>
          <p:cNvSpPr txBox="1"/>
          <p:nvPr/>
        </p:nvSpPr>
        <p:spPr>
          <a:xfrm>
            <a:off x="1115664" y="6997973"/>
            <a:ext cx="6382933" cy="2232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Предположение возможности  использования метода формирования кластеров ценных бумаг на основании силы связи между ними. </a:t>
            </a:r>
          </a:p>
          <a:p>
            <a:pPr algn="just">
              <a:spcBef>
                <a:spcPts val="2800"/>
              </a:spcBef>
              <a:buSzPct val="100000"/>
              <a:defRPr sz="2800">
                <a:solidFill>
                  <a:srgbClr val="253957"/>
                </a:solidFill>
                <a:latin typeface="+mn-lt"/>
                <a:ea typeface="+mn-ea"/>
                <a:cs typeface="+mn-cs"/>
                <a:sym typeface="Arial Narrow"/>
              </a:defRPr>
            </a:pPr>
            <a:endParaRPr lang="ru-RU" sz="3300" dirty="0"/>
          </a:p>
        </p:txBody>
      </p:sp>
      <p:sp>
        <p:nvSpPr>
          <p:cNvPr id="9" name="Заголовок основного текста">
            <a:extLst>
              <a:ext uri="{FF2B5EF4-FFF2-40B4-BE49-F238E27FC236}">
                <a16:creationId xmlns:a16="http://schemas.microsoft.com/office/drawing/2014/main" id="{EACD8BA6-55F4-024F-9C00-3CA8A063C930}"/>
              </a:ext>
            </a:extLst>
          </p:cNvPr>
          <p:cNvSpPr txBox="1"/>
          <p:nvPr/>
        </p:nvSpPr>
        <p:spPr>
          <a:xfrm>
            <a:off x="8087544" y="4042527"/>
            <a:ext cx="5900144" cy="295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Karina Marvin </a:t>
            </a:r>
          </a:p>
          <a:p>
            <a:r>
              <a:rPr lang="en-US" dirty="0"/>
              <a:t>”Creating Diversified Portfolios Using Cluster Analysis”</a:t>
            </a:r>
            <a:endParaRPr dirty="0"/>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386E19A-AF17-664B-ACD0-32573739CB7C}"/>
              </a:ext>
            </a:extLst>
          </p:cNvPr>
          <p:cNvSpPr txBox="1"/>
          <p:nvPr/>
        </p:nvSpPr>
        <p:spPr>
          <a:xfrm>
            <a:off x="8087544" y="6996224"/>
            <a:ext cx="6382933" cy="2953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Использование непосредственно кластерного анализа для формирования кластеров, в которые попадают ценные бумаги тех компаний, для которых показатели </a:t>
            </a:r>
            <a:r>
              <a:rPr lang="ru-RU" sz="3300" dirty="0" err="1"/>
              <a:t>Revenues</a:t>
            </a:r>
            <a:r>
              <a:rPr lang="ru-RU" sz="3300" dirty="0"/>
              <a:t>/</a:t>
            </a:r>
            <a:r>
              <a:rPr lang="ru-RU" sz="3300" dirty="0" err="1"/>
              <a:t>Assets</a:t>
            </a:r>
            <a:r>
              <a:rPr lang="ru-RU" sz="3300" dirty="0"/>
              <a:t> и </a:t>
            </a:r>
            <a:r>
              <a:rPr lang="ru-RU" sz="3300" dirty="0" err="1"/>
              <a:t>Net</a:t>
            </a:r>
            <a:r>
              <a:rPr lang="ru-RU" sz="3300" dirty="0"/>
              <a:t> </a:t>
            </a:r>
            <a:r>
              <a:rPr lang="ru-RU" sz="3300" dirty="0" err="1"/>
              <a:t>Income</a:t>
            </a:r>
            <a:r>
              <a:rPr lang="ru-RU" sz="3300" dirty="0"/>
              <a:t>/</a:t>
            </a:r>
            <a:r>
              <a:rPr lang="ru-RU" sz="3300" dirty="0" err="1"/>
              <a:t>Assets</a:t>
            </a:r>
            <a:r>
              <a:rPr lang="ru-RU" sz="3300" dirty="0"/>
              <a:t> наиболее близки</a:t>
            </a:r>
          </a:p>
          <a:p>
            <a:pPr algn="just">
              <a:spcBef>
                <a:spcPts val="2800"/>
              </a:spcBef>
              <a:buSzPct val="100000"/>
              <a:defRPr sz="2800">
                <a:solidFill>
                  <a:srgbClr val="253957"/>
                </a:solidFill>
                <a:latin typeface="+mn-lt"/>
                <a:ea typeface="+mn-ea"/>
                <a:cs typeface="+mn-cs"/>
                <a:sym typeface="Arial Narrow"/>
              </a:defRPr>
            </a:pPr>
            <a:r>
              <a:rPr lang="ru-RU" sz="3300" dirty="0"/>
              <a:t>	</a:t>
            </a:r>
          </a:p>
        </p:txBody>
      </p:sp>
      <p:sp>
        <p:nvSpPr>
          <p:cNvPr id="11" name="Заголовок основного текста">
            <a:extLst>
              <a:ext uri="{FF2B5EF4-FFF2-40B4-BE49-F238E27FC236}">
                <a16:creationId xmlns:a16="http://schemas.microsoft.com/office/drawing/2014/main" id="{DC969CFF-66F9-6744-81E0-D512C283CAFF}"/>
              </a:ext>
            </a:extLst>
          </p:cNvPr>
          <p:cNvSpPr txBox="1"/>
          <p:nvPr/>
        </p:nvSpPr>
        <p:spPr>
          <a:xfrm>
            <a:off x="14954610" y="4042527"/>
            <a:ext cx="5900144" cy="281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Melanie L. Fein. </a:t>
            </a:r>
            <a:endParaRPr lang="ru-RU" dirty="0"/>
          </a:p>
          <a:p>
            <a:r>
              <a:rPr lang="en-US" dirty="0"/>
              <a:t>“Robo-advisors: a closer look”</a:t>
            </a:r>
            <a:endParaRPr dirty="0"/>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C4827DA-56DD-6D40-BBB8-B45D4B145E98}"/>
              </a:ext>
            </a:extLst>
          </p:cNvPr>
          <p:cNvSpPr txBox="1"/>
          <p:nvPr/>
        </p:nvSpPr>
        <p:spPr>
          <a:xfrm>
            <a:off x="15059424" y="6996224"/>
            <a:ext cx="6382933" cy="2953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Оценка трудностей и недостатков, возникающих в процессе развития рынка робо-эдвайзеров, которые необходимо принимать во внимание при внедрении робо-эдвайзеров в информационную инфраструктуру компании </a:t>
            </a:r>
          </a:p>
        </p:txBody>
      </p:sp>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ECA9DE4-96AE-924C-9021-997A503AD485}"/>
              </a:ext>
            </a:extLst>
          </p:cNvPr>
          <p:cNvSpPr txBox="1"/>
          <p:nvPr/>
        </p:nvSpPr>
        <p:spPr>
          <a:xfrm>
            <a:off x="1130932" y="10739079"/>
            <a:ext cx="6382933" cy="19055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Сила связи здесь так же, как и в методе Марковица, измеряется с помощью корреляции</a:t>
            </a:r>
          </a:p>
        </p:txBody>
      </p:sp>
      <p:pic>
        <p:nvPicPr>
          <p:cNvPr id="15" name="Рисунок 14">
            <a:extLst>
              <a:ext uri="{FF2B5EF4-FFF2-40B4-BE49-F238E27FC236}">
                <a16:creationId xmlns:a16="http://schemas.microsoft.com/office/drawing/2014/main" id="{689F324C-C454-1A4F-A96E-8EFBB92C621E}"/>
              </a:ext>
            </a:extLst>
          </p:cNvPr>
          <p:cNvPicPr>
            <a:picLocks noChangeAspect="1"/>
          </p:cNvPicPr>
          <p:nvPr/>
        </p:nvPicPr>
        <p:blipFill>
          <a:blip r:embed="rId3"/>
          <a:stretch>
            <a:fillRect/>
          </a:stretch>
        </p:blipFill>
        <p:spPr>
          <a:xfrm>
            <a:off x="1194728" y="6964849"/>
            <a:ext cx="729494" cy="729494"/>
          </a:xfrm>
          <a:prstGeom prst="rect">
            <a:avLst/>
          </a:prstGeom>
        </p:spPr>
      </p:pic>
      <p:pic>
        <p:nvPicPr>
          <p:cNvPr id="3" name="Рисунок 2">
            <a:extLst>
              <a:ext uri="{FF2B5EF4-FFF2-40B4-BE49-F238E27FC236}">
                <a16:creationId xmlns:a16="http://schemas.microsoft.com/office/drawing/2014/main" id="{F3C24B70-81D3-7244-BF6D-DC424A5940DA}"/>
              </a:ext>
            </a:extLst>
          </p:cNvPr>
          <p:cNvPicPr>
            <a:picLocks noChangeAspect="1"/>
          </p:cNvPicPr>
          <p:nvPr/>
        </p:nvPicPr>
        <p:blipFill>
          <a:blip r:embed="rId4"/>
          <a:stretch>
            <a:fillRect/>
          </a:stretch>
        </p:blipFill>
        <p:spPr>
          <a:xfrm>
            <a:off x="1130932" y="10644475"/>
            <a:ext cx="793290" cy="793290"/>
          </a:xfrm>
          <a:prstGeom prst="rect">
            <a:avLst/>
          </a:prstGeom>
        </p:spPr>
      </p:pic>
      <p:pic>
        <p:nvPicPr>
          <p:cNvPr id="17" name="Рисунок 16">
            <a:extLst>
              <a:ext uri="{FF2B5EF4-FFF2-40B4-BE49-F238E27FC236}">
                <a16:creationId xmlns:a16="http://schemas.microsoft.com/office/drawing/2014/main" id="{7F070F66-B1A6-1C46-AE3A-C95A0538D793}"/>
              </a:ext>
            </a:extLst>
          </p:cNvPr>
          <p:cNvPicPr>
            <a:picLocks noChangeAspect="1"/>
          </p:cNvPicPr>
          <p:nvPr/>
        </p:nvPicPr>
        <p:blipFill>
          <a:blip r:embed="rId3"/>
          <a:stretch>
            <a:fillRect/>
          </a:stretch>
        </p:blipFill>
        <p:spPr>
          <a:xfrm>
            <a:off x="8109459" y="6955490"/>
            <a:ext cx="729494" cy="729494"/>
          </a:xfrm>
          <a:prstGeom prst="rect">
            <a:avLst/>
          </a:prstGeom>
        </p:spPr>
      </p:pic>
      <p:pic>
        <p:nvPicPr>
          <p:cNvPr id="18" name="Рисунок 17">
            <a:extLst>
              <a:ext uri="{FF2B5EF4-FFF2-40B4-BE49-F238E27FC236}">
                <a16:creationId xmlns:a16="http://schemas.microsoft.com/office/drawing/2014/main" id="{494F2597-0F99-A64F-BF9E-935B7CF9E3C8}"/>
              </a:ext>
            </a:extLst>
          </p:cNvPr>
          <p:cNvPicPr>
            <a:picLocks noChangeAspect="1"/>
          </p:cNvPicPr>
          <p:nvPr/>
        </p:nvPicPr>
        <p:blipFill>
          <a:blip r:embed="rId4"/>
          <a:stretch>
            <a:fillRect/>
          </a:stretch>
        </p:blipFill>
        <p:spPr>
          <a:xfrm>
            <a:off x="8107548" y="10739079"/>
            <a:ext cx="793290" cy="793290"/>
          </a:xfrm>
          <a:prstGeom prst="rect">
            <a:avLst/>
          </a:prstGeom>
        </p:spPr>
      </p:pic>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281AE40-0AD7-4948-BD75-96DE599CBC5D}"/>
              </a:ext>
            </a:extLst>
          </p:cNvPr>
          <p:cNvSpPr txBox="1"/>
          <p:nvPr/>
        </p:nvSpPr>
        <p:spPr>
          <a:xfrm>
            <a:off x="8087543" y="10806969"/>
            <a:ext cx="6382933" cy="2220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Для измерения связи между ценными бумаги используется всего два мультипликатора</a:t>
            </a:r>
          </a:p>
        </p:txBody>
      </p:sp>
      <p:sp>
        <p:nvSpPr>
          <p:cNvPr id="2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455708D-BB92-EE4D-BE5A-D86478920845}"/>
              </a:ext>
            </a:extLst>
          </p:cNvPr>
          <p:cNvSpPr txBox="1"/>
          <p:nvPr/>
        </p:nvSpPr>
        <p:spPr>
          <a:xfrm>
            <a:off x="15059424" y="10739079"/>
            <a:ext cx="6382933" cy="2020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spcBef>
                <a:spcPts val="2800"/>
              </a:spcBef>
              <a:buSzPct val="100000"/>
              <a:defRPr sz="2800">
                <a:solidFill>
                  <a:srgbClr val="253957"/>
                </a:solidFill>
                <a:latin typeface="+mn-lt"/>
                <a:ea typeface="+mn-ea"/>
                <a:cs typeface="+mn-cs"/>
                <a:sym typeface="Arial Narrow"/>
              </a:defRPr>
            </a:pPr>
            <a:r>
              <a:rPr lang="ru-RU" sz="3300" dirty="0"/>
              <a:t>	Не затронуты достоинства робо-эдвайзеров и аспекты практической реализации автоматизации процесса формирования портфеля ценных бумаг</a:t>
            </a:r>
          </a:p>
        </p:txBody>
      </p:sp>
      <p:pic>
        <p:nvPicPr>
          <p:cNvPr id="21" name="Рисунок 20">
            <a:extLst>
              <a:ext uri="{FF2B5EF4-FFF2-40B4-BE49-F238E27FC236}">
                <a16:creationId xmlns:a16="http://schemas.microsoft.com/office/drawing/2014/main" id="{90FF484A-BA21-AD4B-9354-3BFB0525DF55}"/>
              </a:ext>
            </a:extLst>
          </p:cNvPr>
          <p:cNvPicPr>
            <a:picLocks noChangeAspect="1"/>
          </p:cNvPicPr>
          <p:nvPr/>
        </p:nvPicPr>
        <p:blipFill>
          <a:blip r:embed="rId4"/>
          <a:stretch>
            <a:fillRect/>
          </a:stretch>
        </p:blipFill>
        <p:spPr>
          <a:xfrm>
            <a:off x="15081123" y="10679569"/>
            <a:ext cx="793290" cy="793290"/>
          </a:xfrm>
          <a:prstGeom prst="rect">
            <a:avLst/>
          </a:prstGeom>
        </p:spPr>
      </p:pic>
      <p:pic>
        <p:nvPicPr>
          <p:cNvPr id="22" name="Рисунок 21">
            <a:extLst>
              <a:ext uri="{FF2B5EF4-FFF2-40B4-BE49-F238E27FC236}">
                <a16:creationId xmlns:a16="http://schemas.microsoft.com/office/drawing/2014/main" id="{49055FB2-2A1D-4D44-8513-D46DF665755A}"/>
              </a:ext>
            </a:extLst>
          </p:cNvPr>
          <p:cNvPicPr>
            <a:picLocks noChangeAspect="1"/>
          </p:cNvPicPr>
          <p:nvPr/>
        </p:nvPicPr>
        <p:blipFill>
          <a:blip r:embed="rId3"/>
          <a:stretch>
            <a:fillRect/>
          </a:stretch>
        </p:blipFill>
        <p:spPr>
          <a:xfrm>
            <a:off x="15092214" y="6923091"/>
            <a:ext cx="729494" cy="729494"/>
          </a:xfrm>
          <a:prstGeom prst="rect">
            <a:avLst/>
          </a:prstGeom>
        </p:spPr>
      </p:pic>
      <p:cxnSp>
        <p:nvCxnSpPr>
          <p:cNvPr id="5" name="Прямая соединительная линия 4">
            <a:extLst>
              <a:ext uri="{FF2B5EF4-FFF2-40B4-BE49-F238E27FC236}">
                <a16:creationId xmlns:a16="http://schemas.microsoft.com/office/drawing/2014/main" id="{4FFA0C7D-AA5C-C347-AE76-FEFD1D5C8649}"/>
              </a:ext>
            </a:extLst>
          </p:cNvPr>
          <p:cNvCxnSpPr/>
          <p:nvPr/>
        </p:nvCxnSpPr>
        <p:spPr>
          <a:xfrm>
            <a:off x="7727504" y="4481736"/>
            <a:ext cx="0" cy="885698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Прямая соединительная линия 24">
            <a:extLst>
              <a:ext uri="{FF2B5EF4-FFF2-40B4-BE49-F238E27FC236}">
                <a16:creationId xmlns:a16="http://schemas.microsoft.com/office/drawing/2014/main" id="{58078282-B588-3446-9C6E-3BBE0B6C5783}"/>
              </a:ext>
            </a:extLst>
          </p:cNvPr>
          <p:cNvCxnSpPr/>
          <p:nvPr/>
        </p:nvCxnSpPr>
        <p:spPr>
          <a:xfrm>
            <a:off x="14712280" y="4481736"/>
            <a:ext cx="0" cy="885698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Прямая соединительная линия 6">
            <a:extLst>
              <a:ext uri="{FF2B5EF4-FFF2-40B4-BE49-F238E27FC236}">
                <a16:creationId xmlns:a16="http://schemas.microsoft.com/office/drawing/2014/main" id="{DD609F16-DC8E-224C-8242-9375D4C67AC8}"/>
              </a:ext>
            </a:extLst>
          </p:cNvPr>
          <p:cNvCxnSpPr/>
          <p:nvPr/>
        </p:nvCxnSpPr>
        <p:spPr>
          <a:xfrm>
            <a:off x="1107280" y="6923091"/>
            <a:ext cx="2023026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Прямая соединительная линия 27">
            <a:extLst>
              <a:ext uri="{FF2B5EF4-FFF2-40B4-BE49-F238E27FC236}">
                <a16:creationId xmlns:a16="http://schemas.microsoft.com/office/drawing/2014/main" id="{EA43429D-3650-0A4C-83FB-A01E6B8EB026}"/>
              </a:ext>
            </a:extLst>
          </p:cNvPr>
          <p:cNvCxnSpPr/>
          <p:nvPr/>
        </p:nvCxnSpPr>
        <p:spPr>
          <a:xfrm>
            <a:off x="1130932" y="10638682"/>
            <a:ext cx="2023026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Название подразделения, лаборатории, факультета и т.д.">
            <a:extLst>
              <a:ext uri="{FF2B5EF4-FFF2-40B4-BE49-F238E27FC236}">
                <a16:creationId xmlns:a16="http://schemas.microsoft.com/office/drawing/2014/main" id="{95F6E90D-96E3-A142-B299-E92557040DD6}"/>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14" name="Номер слайда 13">
            <a:extLst>
              <a:ext uri="{FF2B5EF4-FFF2-40B4-BE49-F238E27FC236}">
                <a16:creationId xmlns:a16="http://schemas.microsoft.com/office/drawing/2014/main" id="{EDE5C1D8-72F3-FD45-A780-DD5076E4F399}"/>
              </a:ext>
            </a:extLst>
          </p:cNvPr>
          <p:cNvSpPr>
            <a:spLocks noGrp="1"/>
          </p:cNvSpPr>
          <p:nvPr>
            <p:ph type="sldNum" sz="quarter" idx="2"/>
          </p:nvPr>
        </p:nvSpPr>
        <p:spPr/>
        <p:txBody>
          <a:bodyPr/>
          <a:lstStyle/>
          <a:p>
            <a:fld id="{86CB4B4D-7CA3-9044-876B-883B54F8677D}" type="slidenum">
              <a:rPr lang="ru-RU" smtClean="0"/>
              <a:t>5</a:t>
            </a:fld>
            <a:endParaRPr lang="ru-RU"/>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569979"/>
            <a:ext cx="21506375" cy="5953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3300" b="1" dirty="0"/>
              <a:t>K-means</a:t>
            </a:r>
            <a:r>
              <a:rPr lang="ru-RU" sz="3300" dirty="0"/>
              <a:t>:</a:t>
            </a:r>
            <a:r>
              <a:rPr lang="en-US" sz="3300" dirty="0"/>
              <a:t> </a:t>
            </a:r>
            <a:r>
              <a:rPr lang="ru-RU" sz="3300" dirty="0"/>
              <a:t>заранее заданное число кластеров =</a:t>
            </a:r>
            <a:r>
              <a:rPr lang="en-US" sz="3300" dirty="0"/>
              <a:t>&gt; </a:t>
            </a:r>
            <a:r>
              <a:rPr lang="ru-RU" sz="3300" dirty="0"/>
              <a:t>используется факторный анализ для его нахождения</a:t>
            </a:r>
          </a:p>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3300" b="1" dirty="0">
                <a:sym typeface="Arial Narrow"/>
              </a:rPr>
              <a:t>Факторный анализ</a:t>
            </a:r>
            <a:r>
              <a:rPr lang="ru-RU" sz="3300" dirty="0">
                <a:sym typeface="Arial Narrow"/>
              </a:rPr>
              <a:t>: редуцирование данных и определить структуру взаимосвязи между переменными. </a:t>
            </a:r>
          </a:p>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3300" b="1" dirty="0">
                <a:solidFill>
                  <a:srgbClr val="253957"/>
                </a:solidFill>
                <a:sym typeface="Arial Narrow"/>
              </a:rPr>
              <a:t>Переменные для факторного анализа</a:t>
            </a:r>
            <a:r>
              <a:rPr lang="ru-RU" sz="3300" dirty="0">
                <a:solidFill>
                  <a:srgbClr val="253957"/>
                </a:solidFill>
                <a:sym typeface="Arial Narrow"/>
              </a:rPr>
              <a:t>: сами ценные бумаги</a:t>
            </a:r>
          </a:p>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3300" b="1" dirty="0">
                <a:solidFill>
                  <a:srgbClr val="253957"/>
                </a:solidFill>
                <a:sym typeface="Arial Narrow"/>
              </a:rPr>
              <a:t>Критерий факторного анализа</a:t>
            </a:r>
            <a:r>
              <a:rPr lang="ru-RU" sz="3300" dirty="0">
                <a:solidFill>
                  <a:srgbClr val="253957"/>
                </a:solidFill>
                <a:sym typeface="Arial Narrow"/>
              </a:rPr>
              <a:t>: выбор факторов с собственными значениями больше 0,8</a:t>
            </a:r>
          </a:p>
          <a:p>
            <a:pPr marL="457200" indent="-4572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3300" dirty="0">
                <a:solidFill>
                  <a:srgbClr val="253957"/>
                </a:solidFill>
                <a:sym typeface="Arial Narrow"/>
              </a:rPr>
              <a:t>F=K: </a:t>
            </a:r>
            <a:r>
              <a:rPr lang="ru-RU" sz="3300" dirty="0">
                <a:solidFill>
                  <a:srgbClr val="253957"/>
                </a:solidFill>
                <a:sym typeface="Arial Narrow"/>
              </a:rPr>
              <a:t>число выделенных факторов задает число кластеров</a:t>
            </a:r>
          </a:p>
          <a:p>
            <a:pPr algn="l">
              <a:spcBef>
                <a:spcPts val="2800"/>
              </a:spcBef>
              <a:buSzPct val="100000"/>
              <a:defRPr sz="2800">
                <a:solidFill>
                  <a:srgbClr val="253957"/>
                </a:solidFill>
                <a:latin typeface="+mn-lt"/>
                <a:ea typeface="+mn-ea"/>
                <a:cs typeface="+mn-cs"/>
                <a:sym typeface="Arial Narrow"/>
              </a:defRPr>
            </a:pPr>
            <a:r>
              <a:rPr lang="ru-RU" sz="3300" b="1" dirty="0">
                <a:solidFill>
                  <a:srgbClr val="253957"/>
                </a:solidFill>
                <a:sym typeface="Arial Narrow"/>
              </a:rPr>
              <a:t>Примечание</a:t>
            </a:r>
            <a:r>
              <a:rPr lang="ru-RU" sz="3300" dirty="0">
                <a:solidFill>
                  <a:srgbClr val="253957"/>
                </a:solidFill>
                <a:sym typeface="Arial Narrow"/>
              </a:rPr>
              <a:t>: если </a:t>
            </a:r>
            <a:r>
              <a:rPr lang="en-US" sz="3300" dirty="0">
                <a:solidFill>
                  <a:srgbClr val="253957"/>
                </a:solidFill>
                <a:sym typeface="Arial Narrow"/>
              </a:rPr>
              <a:t>F=1, </a:t>
            </a:r>
            <a:r>
              <a:rPr lang="ru-RU" sz="3300" dirty="0">
                <a:solidFill>
                  <a:srgbClr val="253957"/>
                </a:solidFill>
                <a:sym typeface="Arial Narrow"/>
              </a:rPr>
              <a:t>то оценивается степень прироста общей дисперсии при выделении каждого последующего фактора. </a:t>
            </a:r>
          </a:p>
          <a:p>
            <a:pPr algn="l">
              <a:spcBef>
                <a:spcPts val="2800"/>
              </a:spcBef>
              <a:buSzPct val="100000"/>
              <a:defRPr sz="2800">
                <a:solidFill>
                  <a:srgbClr val="253957"/>
                </a:solidFill>
                <a:latin typeface="+mn-lt"/>
                <a:ea typeface="+mn-ea"/>
                <a:cs typeface="+mn-cs"/>
                <a:sym typeface="Arial Narrow"/>
              </a:defRPr>
            </a:pPr>
            <a:endParaRPr sz="3300" dirty="0"/>
          </a:p>
        </p:txBody>
      </p:sp>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Алгоритм оценки применимости кластерного анализа</a:t>
            </a:r>
          </a:p>
        </p:txBody>
      </p:sp>
      <p:sp>
        <p:nvSpPr>
          <p:cNvPr id="88" name="Заголовок основного текста"/>
          <p:cNvSpPr txBox="1"/>
          <p:nvPr/>
        </p:nvSpPr>
        <p:spPr>
          <a:xfrm>
            <a:off x="1201065" y="4913784"/>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1. Факторный анализ</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Название подразделения, лаборатории, факультета и т.д.">
            <a:extLst>
              <a:ext uri="{FF2B5EF4-FFF2-40B4-BE49-F238E27FC236}">
                <a16:creationId xmlns:a16="http://schemas.microsoft.com/office/drawing/2014/main" id="{45574954-9AD0-9346-8171-1F5AD386654C}"/>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2" name="Номер слайда 1">
            <a:extLst>
              <a:ext uri="{FF2B5EF4-FFF2-40B4-BE49-F238E27FC236}">
                <a16:creationId xmlns:a16="http://schemas.microsoft.com/office/drawing/2014/main" id="{9ED4341A-DD12-6347-BD66-B9F3B106372E}"/>
              </a:ext>
            </a:extLst>
          </p:cNvPr>
          <p:cNvSpPr>
            <a:spLocks noGrp="1"/>
          </p:cNvSpPr>
          <p:nvPr>
            <p:ph type="sldNum" sz="quarter" idx="2"/>
          </p:nvPr>
        </p:nvSpPr>
        <p:spPr/>
        <p:txBody>
          <a:bodyPr/>
          <a:lstStyle/>
          <a:p>
            <a:fld id="{86CB4B4D-7CA3-9044-876B-883B54F8677D}" type="slidenum">
              <a:rPr lang="ru-RU" smtClean="0"/>
              <a:t>6</a:t>
            </a:fld>
            <a:endParaRPr lang="ru-RU"/>
          </a:p>
        </p:txBody>
      </p:sp>
    </p:spTree>
    <p:extLst>
      <p:ext uri="{BB962C8B-B14F-4D97-AF65-F5344CB8AC3E}">
        <p14:creationId xmlns:p14="http://schemas.microsoft.com/office/powerpoint/2010/main" val="26150177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6658756"/>
                <a:ext cx="21506375" cy="484268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3300" dirty="0"/>
                  <a:t>Кластеризация </a:t>
                </a:r>
                <a:r>
                  <a:rPr lang="en-US" sz="3300" dirty="0"/>
                  <a:t>K-means: </a:t>
                </a:r>
                <a:r>
                  <a:rPr lang="ru-RU" sz="3300" dirty="0">
                    <a:solidFill>
                      <a:srgbClr val="253957"/>
                    </a:solidFill>
                    <a:sym typeface="Arial Narrow"/>
                  </a:rPr>
                  <a:t>с помощью кластерного анализа формируем кластеры со сходными объектами (компании, акции которых рассматриваются для включения в портфель).</a:t>
                </a:r>
              </a:p>
              <a:p>
                <a:pPr algn="l">
                  <a:spcBef>
                    <a:spcPts val="2800"/>
                  </a:spcBef>
                  <a:buSzPct val="100000"/>
                  <a:defRPr sz="2800">
                    <a:solidFill>
                      <a:srgbClr val="253957"/>
                    </a:solidFill>
                    <a:latin typeface="+mn-lt"/>
                    <a:ea typeface="+mn-ea"/>
                    <a:cs typeface="+mn-cs"/>
                    <a:sym typeface="Arial Narrow"/>
                  </a:defRPr>
                </a:pPr>
                <a:r>
                  <a:rPr lang="ru-RU" sz="3300" dirty="0">
                    <a:solidFill>
                      <a:srgbClr val="253957"/>
                    </a:solidFill>
                    <a:sym typeface="Arial Narrow"/>
                  </a:rPr>
                  <a:t>Для оценки меры схожести объектов используем следующие признаки:</a:t>
                </a:r>
              </a:p>
              <a:p>
                <a:pPr marL="304800" indent="-304800" algn="l">
                  <a:spcBef>
                    <a:spcPts val="2800"/>
                  </a:spcBef>
                  <a:buSzPct val="100000"/>
                  <a:buFontTx/>
                  <a:buChar char="•"/>
                  <a:defRPr sz="2800">
                    <a:solidFill>
                      <a:srgbClr val="253957"/>
                    </a:solidFill>
                    <a:latin typeface="+mn-lt"/>
                    <a:ea typeface="+mn-ea"/>
                    <a:cs typeface="+mn-cs"/>
                    <a:sym typeface="Arial Narrow"/>
                  </a:defRPr>
                </a:pPr>
                <a:r>
                  <a:rPr lang="ru-RU" sz="3300" dirty="0">
                    <a:solidFill>
                      <a:srgbClr val="253957"/>
                    </a:solidFill>
                    <a:sym typeface="Arial Narrow"/>
                  </a:rPr>
                  <a:t>котировки стоимости акций (рассматриваются временные ряды);</a:t>
                </a:r>
              </a:p>
              <a:p>
                <a:pPr marL="304800" indent="-304800" algn="l">
                  <a:spcBef>
                    <a:spcPts val="2800"/>
                  </a:spcBef>
                  <a:buSzPct val="100000"/>
                  <a:buFontTx/>
                  <a:buChar char="•"/>
                  <a:defRPr sz="2800">
                    <a:solidFill>
                      <a:srgbClr val="253957"/>
                    </a:solidFill>
                    <a:latin typeface="+mn-lt"/>
                    <a:ea typeface="+mn-ea"/>
                    <a:cs typeface="+mn-cs"/>
                    <a:sym typeface="Arial Narrow"/>
                  </a:defRPr>
                </a:pPr>
                <a:r>
                  <a:rPr lang="ru-RU" sz="3300" dirty="0">
                    <a:solidFill>
                      <a:srgbClr val="253957"/>
                    </a:solidFill>
                    <a:sym typeface="Arial Narrow"/>
                  </a:rPr>
                  <a:t>различные динамические показатели изменения котировок акций;</a:t>
                </a:r>
              </a:p>
              <a:p>
                <a:pPr marL="304800" indent="-304800" algn="l">
                  <a:spcBef>
                    <a:spcPts val="2800"/>
                  </a:spcBef>
                  <a:buSzPct val="100000"/>
                  <a:buFontTx/>
                  <a:buChar char="•"/>
                  <a:defRPr sz="2800">
                    <a:solidFill>
                      <a:srgbClr val="253957"/>
                    </a:solidFill>
                    <a:latin typeface="+mn-lt"/>
                    <a:ea typeface="+mn-ea"/>
                    <a:cs typeface="+mn-cs"/>
                    <a:sym typeface="Arial Narrow"/>
                  </a:defRPr>
                </a:pPr>
                <a:r>
                  <a:rPr lang="ru-RU" sz="3300" dirty="0">
                    <a:solidFill>
                      <a:srgbClr val="253957"/>
                    </a:solidFill>
                    <a:sym typeface="Arial Narrow"/>
                  </a:rPr>
                  <a:t>основные рыночные мультипликаторы деятельности компаний-эмитентов акций. </a:t>
                </a:r>
              </a:p>
              <a:p>
                <a:pPr algn="l">
                  <a:spcBef>
                    <a:spcPts val="2800"/>
                  </a:spcBef>
                  <a:buSzPct val="100000"/>
                  <a:defRPr sz="2800">
                    <a:solidFill>
                      <a:srgbClr val="253957"/>
                    </a:solidFill>
                    <a:latin typeface="+mn-lt"/>
                    <a:ea typeface="+mn-ea"/>
                    <a:cs typeface="+mn-cs"/>
                    <a:sym typeface="Arial Narrow"/>
                  </a:defRPr>
                </a:pPr>
                <a:r>
                  <a:rPr lang="ru-RU" sz="3300" dirty="0">
                    <a:solidFill>
                      <a:srgbClr val="253957"/>
                    </a:solidFill>
                    <a:sym typeface="Arial Narrow"/>
                  </a:rPr>
                  <a:t>Для дальнейшего анализа выбирается 10 акций по ближайшему расстоянию до центра кластера. Расстояние представлено </a:t>
                </a:r>
                <a14:m>
                  <m:oMath xmlns:m="http://schemas.openxmlformats.org/officeDocument/2006/math">
                    <m:sSub>
                      <m:sSubPr>
                        <m:ctrlPr>
                          <a:rPr lang="ru-RU" sz="3300" i="1">
                            <a:latin typeface="Cambria Math" panose="02040503050406030204" pitchFamily="18" charset="0"/>
                            <a:sym typeface="Arial Narrow"/>
                          </a:rPr>
                        </m:ctrlPr>
                      </m:sSubPr>
                      <m:e>
                        <m:r>
                          <a:rPr lang="en-US" sz="3300" i="1">
                            <a:latin typeface="Cambria Math" panose="02040503050406030204" pitchFamily="18" charset="0"/>
                            <a:sym typeface="Arial Narrow"/>
                          </a:rPr>
                          <m:t>𝐿</m:t>
                        </m:r>
                      </m:e>
                      <m:sub>
                        <m:r>
                          <a:rPr lang="ru-RU" sz="3300" i="1">
                            <a:latin typeface="Cambria Math" panose="02040503050406030204" pitchFamily="18" charset="0"/>
                            <a:sym typeface="Arial Narrow"/>
                          </a:rPr>
                          <m:t>2 </m:t>
                        </m:r>
                      </m:sub>
                    </m:sSub>
                  </m:oMath>
                </a14:m>
                <a:r>
                  <a:rPr lang="ru-RU" sz="3300" dirty="0">
                    <a:sym typeface="Arial Narrow"/>
                  </a:rPr>
                  <a:t>нормой (Евклидово расстояние): </a:t>
                </a:r>
                <a14:m>
                  <m:oMath xmlns:m="http://schemas.openxmlformats.org/officeDocument/2006/math">
                    <m:r>
                      <a:rPr lang="ru-RU" sz="3300" i="1">
                        <a:latin typeface="Cambria Math" panose="02040503050406030204" pitchFamily="18" charset="0"/>
                        <a:sym typeface="Arial Narrow"/>
                      </a:rPr>
                      <m:t>𝑑</m:t>
                    </m:r>
                    <m:d>
                      <m:dPr>
                        <m:ctrlPr>
                          <a:rPr lang="ru-RU" sz="3300" i="1">
                            <a:latin typeface="Cambria Math" panose="02040503050406030204" pitchFamily="18" charset="0"/>
                            <a:sym typeface="Arial Narrow"/>
                          </a:rPr>
                        </m:ctrlPr>
                      </m:dPr>
                      <m:e>
                        <m:sSub>
                          <m:sSubPr>
                            <m:ctrlPr>
                              <a:rPr lang="ru-RU" sz="3300" i="1">
                                <a:latin typeface="Cambria Math" panose="02040503050406030204" pitchFamily="18" charset="0"/>
                                <a:sym typeface="Arial Narrow"/>
                              </a:rPr>
                            </m:ctrlPr>
                          </m:sSubPr>
                          <m:e>
                            <m:r>
                              <a:rPr lang="ru-RU" sz="3300" i="1">
                                <a:latin typeface="Cambria Math" panose="02040503050406030204" pitchFamily="18" charset="0"/>
                                <a:sym typeface="Arial Narrow"/>
                              </a:rPr>
                              <m:t>𝑋</m:t>
                            </m:r>
                          </m:e>
                          <m:sub>
                            <m:r>
                              <a:rPr lang="ru-RU" sz="3300" i="1">
                                <a:latin typeface="Cambria Math" panose="02040503050406030204" pitchFamily="18" charset="0"/>
                                <a:sym typeface="Arial Narrow"/>
                              </a:rPr>
                              <m:t>𝑖</m:t>
                            </m:r>
                          </m:sub>
                        </m:sSub>
                        <m:r>
                          <a:rPr lang="ru-RU" sz="3300" i="1">
                            <a:latin typeface="Cambria Math" panose="02040503050406030204" pitchFamily="18" charset="0"/>
                            <a:sym typeface="Arial Narrow"/>
                          </a:rPr>
                          <m:t>, </m:t>
                        </m:r>
                        <m:sSub>
                          <m:sSubPr>
                            <m:ctrlPr>
                              <a:rPr lang="ru-RU" sz="3300" i="1">
                                <a:latin typeface="Cambria Math" panose="02040503050406030204" pitchFamily="18" charset="0"/>
                                <a:sym typeface="Arial Narrow"/>
                              </a:rPr>
                            </m:ctrlPr>
                          </m:sSubPr>
                          <m:e>
                            <m:r>
                              <a:rPr lang="ru-RU" sz="3300" i="1">
                                <a:latin typeface="Cambria Math" panose="02040503050406030204" pitchFamily="18" charset="0"/>
                                <a:sym typeface="Arial Narrow"/>
                              </a:rPr>
                              <m:t>𝑋</m:t>
                            </m:r>
                          </m:e>
                          <m:sub>
                            <m:r>
                              <a:rPr lang="ru-RU" sz="3300" i="1">
                                <a:latin typeface="Cambria Math" panose="02040503050406030204" pitchFamily="18" charset="0"/>
                                <a:sym typeface="Arial Narrow"/>
                              </a:rPr>
                              <m:t>𝑗</m:t>
                            </m:r>
                          </m:sub>
                        </m:sSub>
                      </m:e>
                    </m:d>
                    <m:r>
                      <a:rPr lang="ru-RU" sz="3300" i="1">
                        <a:latin typeface="Cambria Math" panose="02040503050406030204" pitchFamily="18" charset="0"/>
                        <a:sym typeface="Arial Narrow"/>
                      </a:rPr>
                      <m:t>= </m:t>
                    </m:r>
                    <m:sSup>
                      <m:sSupPr>
                        <m:ctrlPr>
                          <a:rPr lang="ru-RU" sz="3300" i="1">
                            <a:latin typeface="Cambria Math" panose="02040503050406030204" pitchFamily="18" charset="0"/>
                            <a:sym typeface="Arial Narrow"/>
                          </a:rPr>
                        </m:ctrlPr>
                      </m:sSupPr>
                      <m:e>
                        <m:d>
                          <m:dPr>
                            <m:ctrlPr>
                              <a:rPr lang="ru-RU" sz="3300" i="1">
                                <a:latin typeface="Cambria Math" panose="02040503050406030204" pitchFamily="18" charset="0"/>
                                <a:sym typeface="Arial Narrow"/>
                              </a:rPr>
                            </m:ctrlPr>
                          </m:dPr>
                          <m:e>
                            <m:nary>
                              <m:naryPr>
                                <m:chr m:val="∑"/>
                                <m:limLoc m:val="undOvr"/>
                                <m:ctrlPr>
                                  <a:rPr lang="ru-RU" sz="3300" i="1">
                                    <a:latin typeface="Cambria Math" panose="02040503050406030204" pitchFamily="18" charset="0"/>
                                    <a:sym typeface="Arial Narrow"/>
                                  </a:rPr>
                                </m:ctrlPr>
                              </m:naryPr>
                              <m:sub>
                                <m:r>
                                  <a:rPr lang="ru-RU" sz="3300" i="1">
                                    <a:latin typeface="Cambria Math" panose="02040503050406030204" pitchFamily="18" charset="0"/>
                                    <a:sym typeface="Arial Narrow"/>
                                  </a:rPr>
                                  <m:t>𝑝</m:t>
                                </m:r>
                                <m:r>
                                  <a:rPr lang="ru-RU" sz="3300" i="1">
                                    <a:latin typeface="Cambria Math" panose="02040503050406030204" pitchFamily="18" charset="0"/>
                                    <a:sym typeface="Arial Narrow"/>
                                  </a:rPr>
                                  <m:t>=1</m:t>
                                </m:r>
                              </m:sub>
                              <m:sup>
                                <m:r>
                                  <a:rPr lang="ru-RU" sz="3300" i="1">
                                    <a:latin typeface="Cambria Math" panose="02040503050406030204" pitchFamily="18" charset="0"/>
                                    <a:sym typeface="Arial Narrow"/>
                                  </a:rPr>
                                  <m:t>𝑘</m:t>
                                </m:r>
                              </m:sup>
                              <m:e>
                                <m:sSup>
                                  <m:sSupPr>
                                    <m:ctrlPr>
                                      <a:rPr lang="ru-RU" sz="3300" i="1">
                                        <a:latin typeface="Cambria Math" panose="02040503050406030204" pitchFamily="18" charset="0"/>
                                        <a:sym typeface="Arial Narrow"/>
                                      </a:rPr>
                                    </m:ctrlPr>
                                  </m:sSupPr>
                                  <m:e>
                                    <m:d>
                                      <m:dPr>
                                        <m:begChr m:val="["/>
                                        <m:endChr m:val="]"/>
                                        <m:ctrlPr>
                                          <a:rPr lang="ru-RU" sz="3300" i="1">
                                            <a:latin typeface="Cambria Math" panose="02040503050406030204" pitchFamily="18" charset="0"/>
                                            <a:sym typeface="Arial Narrow"/>
                                          </a:rPr>
                                        </m:ctrlPr>
                                      </m:dPr>
                                      <m:e>
                                        <m:sSub>
                                          <m:sSubPr>
                                            <m:ctrlPr>
                                              <a:rPr lang="ru-RU" sz="3300" i="1">
                                                <a:latin typeface="Cambria Math" panose="02040503050406030204" pitchFamily="18" charset="0"/>
                                                <a:sym typeface="Arial Narrow"/>
                                              </a:rPr>
                                            </m:ctrlPr>
                                          </m:sSubPr>
                                          <m:e>
                                            <m:r>
                                              <a:rPr lang="ru-RU" sz="3300" i="1">
                                                <a:latin typeface="Cambria Math" panose="02040503050406030204" pitchFamily="18" charset="0"/>
                                                <a:sym typeface="Arial Narrow"/>
                                              </a:rPr>
                                              <m:t>𝑥</m:t>
                                            </m:r>
                                          </m:e>
                                          <m:sub>
                                            <m:r>
                                              <a:rPr lang="ru-RU" sz="3300" i="1">
                                                <a:latin typeface="Cambria Math" panose="02040503050406030204" pitchFamily="18" charset="0"/>
                                                <a:sym typeface="Arial Narrow"/>
                                              </a:rPr>
                                              <m:t>𝑝𝑖</m:t>
                                            </m:r>
                                          </m:sub>
                                        </m:sSub>
                                        <m:r>
                                          <a:rPr lang="ru-RU" sz="3300" i="1">
                                            <a:latin typeface="Cambria Math" panose="02040503050406030204" pitchFamily="18" charset="0"/>
                                            <a:sym typeface="Arial Narrow"/>
                                          </a:rPr>
                                          <m:t>−</m:t>
                                        </m:r>
                                        <m:sSub>
                                          <m:sSubPr>
                                            <m:ctrlPr>
                                              <a:rPr lang="ru-RU" sz="3300" i="1">
                                                <a:latin typeface="Cambria Math" panose="02040503050406030204" pitchFamily="18" charset="0"/>
                                                <a:sym typeface="Arial Narrow"/>
                                              </a:rPr>
                                            </m:ctrlPr>
                                          </m:sSubPr>
                                          <m:e>
                                            <m:r>
                                              <a:rPr lang="ru-RU" sz="3300" i="1">
                                                <a:latin typeface="Cambria Math" panose="02040503050406030204" pitchFamily="18" charset="0"/>
                                                <a:sym typeface="Arial Narrow"/>
                                              </a:rPr>
                                              <m:t>𝑥</m:t>
                                            </m:r>
                                          </m:e>
                                          <m:sub>
                                            <m:r>
                                              <a:rPr lang="ru-RU" sz="3300" i="1">
                                                <a:latin typeface="Cambria Math" panose="02040503050406030204" pitchFamily="18" charset="0"/>
                                                <a:sym typeface="Arial Narrow"/>
                                              </a:rPr>
                                              <m:t>𝑝𝑗</m:t>
                                            </m:r>
                                          </m:sub>
                                        </m:sSub>
                                      </m:e>
                                    </m:d>
                                  </m:e>
                                  <m:sup>
                                    <m:r>
                                      <a:rPr lang="ru-RU" sz="3300" i="1">
                                        <a:latin typeface="Cambria Math" panose="02040503050406030204" pitchFamily="18" charset="0"/>
                                        <a:sym typeface="Arial Narrow"/>
                                      </a:rPr>
                                      <m:t>2</m:t>
                                    </m:r>
                                  </m:sup>
                                </m:sSup>
                              </m:e>
                            </m:nary>
                          </m:e>
                        </m:d>
                      </m:e>
                      <m:sup>
                        <m:f>
                          <m:fPr>
                            <m:ctrlPr>
                              <a:rPr lang="ru-RU" sz="3300" i="1">
                                <a:latin typeface="Cambria Math" panose="02040503050406030204" pitchFamily="18" charset="0"/>
                                <a:sym typeface="Arial Narrow"/>
                              </a:rPr>
                            </m:ctrlPr>
                          </m:fPr>
                          <m:num>
                            <m:r>
                              <a:rPr lang="ru-RU" sz="3300" i="1">
                                <a:latin typeface="Cambria Math" panose="02040503050406030204" pitchFamily="18" charset="0"/>
                                <a:sym typeface="Arial Narrow"/>
                              </a:rPr>
                              <m:t>1</m:t>
                            </m:r>
                          </m:num>
                          <m:den>
                            <m:r>
                              <a:rPr lang="ru-RU" sz="3300" i="1">
                                <a:latin typeface="Cambria Math" panose="02040503050406030204" pitchFamily="18" charset="0"/>
                                <a:sym typeface="Arial Narrow"/>
                              </a:rPr>
                              <m:t>2</m:t>
                            </m:r>
                          </m:den>
                        </m:f>
                      </m:sup>
                    </m:sSup>
                  </m:oMath>
                </a14:m>
                <a:endParaRPr lang="ru-RU" sz="3300" dirty="0">
                  <a:sym typeface="Arial Narrow"/>
                </a:endParaRPr>
              </a:p>
              <a:p>
                <a:pPr algn="l">
                  <a:spcBef>
                    <a:spcPts val="2800"/>
                  </a:spcBef>
                  <a:buSzPct val="100000"/>
                  <a:defRPr sz="2800">
                    <a:solidFill>
                      <a:srgbClr val="253957"/>
                    </a:solidFill>
                    <a:latin typeface="+mn-lt"/>
                    <a:ea typeface="+mn-ea"/>
                    <a:cs typeface="+mn-cs"/>
                    <a:sym typeface="Arial Narrow"/>
                  </a:defRPr>
                </a:pPr>
                <a:endParaRPr lang="ru-RU" sz="3300" dirty="0">
                  <a:solidFill>
                    <a:srgbClr val="253957"/>
                  </a:solidFill>
                  <a:sym typeface="Arial Narrow"/>
                </a:endParaRPr>
              </a:p>
              <a:p>
                <a:pPr marL="304800" indent="-304800" algn="l">
                  <a:spcBef>
                    <a:spcPts val="2800"/>
                  </a:spcBef>
                  <a:buSzPct val="100000"/>
                  <a:buFontTx/>
                  <a:buChar char="•"/>
                  <a:defRPr sz="2800">
                    <a:solidFill>
                      <a:srgbClr val="253957"/>
                    </a:solidFill>
                    <a:latin typeface="+mn-lt"/>
                    <a:ea typeface="+mn-ea"/>
                    <a:cs typeface="+mn-cs"/>
                    <a:sym typeface="Arial Narrow"/>
                  </a:defRPr>
                </a:pPr>
                <a:endParaRPr lang="ru-RU" sz="3300" dirty="0">
                  <a:solidFill>
                    <a:srgbClr val="253957"/>
                  </a:solidFill>
                  <a:sym typeface="Arial Narrow"/>
                </a:endParaRPr>
              </a:p>
              <a:p>
                <a:pPr marL="304800" indent="-304800" algn="l">
                  <a:spcBef>
                    <a:spcPts val="2800"/>
                  </a:spcBef>
                  <a:buSzPct val="100000"/>
                  <a:buFontTx/>
                  <a:buChar char="•"/>
                  <a:defRPr sz="2800">
                    <a:solidFill>
                      <a:srgbClr val="253957"/>
                    </a:solidFill>
                    <a:latin typeface="+mn-lt"/>
                    <a:ea typeface="+mn-ea"/>
                    <a:cs typeface="+mn-cs"/>
                    <a:sym typeface="Arial Narrow"/>
                  </a:defRPr>
                </a:pPr>
                <a:endParaRPr lang="ru-RU" sz="3300" dirty="0">
                  <a:solidFill>
                    <a:srgbClr val="253957"/>
                  </a:solidFill>
                  <a:sym typeface="Arial Narrow"/>
                </a:endParaRPr>
              </a:p>
              <a:p>
                <a:pPr marL="304800" indent="-304800" algn="l">
                  <a:spcBef>
                    <a:spcPts val="2800"/>
                  </a:spcBef>
                  <a:buSzPct val="100000"/>
                  <a:buChar char="•"/>
                  <a:defRPr sz="2800">
                    <a:solidFill>
                      <a:srgbClr val="253957"/>
                    </a:solidFill>
                    <a:latin typeface="+mn-lt"/>
                    <a:ea typeface="+mn-ea"/>
                    <a:cs typeface="+mn-cs"/>
                    <a:sym typeface="Arial Narrow"/>
                  </a:defRPr>
                </a:pPr>
                <a:endParaRPr sz="3300" dirty="0"/>
              </a:p>
            </p:txBody>
          </p:sp>
        </mc:Choice>
        <mc:Fallback xmlns="">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226606" y="6658756"/>
                <a:ext cx="21506375" cy="4842682"/>
              </a:xfrm>
              <a:prstGeom prst="rect">
                <a:avLst/>
              </a:prstGeom>
              <a:blipFill>
                <a:blip r:embed="rId2"/>
                <a:stretch>
                  <a:fillRect l="-826" t="-1044" r="-118" b="-55875"/>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ru-RU">
                    <a:noFill/>
                  </a:rPr>
                  <a:t> </a:t>
                </a:r>
              </a:p>
            </p:txBody>
          </p:sp>
        </mc:Fallback>
      </mc:AlternateContent>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Алгоритм оценки применимости кластерного анализа</a:t>
            </a:r>
            <a:endParaRPr dirty="0"/>
          </a:p>
        </p:txBody>
      </p:sp>
      <p:sp>
        <p:nvSpPr>
          <p:cNvPr id="88" name="Заголовок основного текста"/>
          <p:cNvSpPr txBox="1"/>
          <p:nvPr/>
        </p:nvSpPr>
        <p:spPr>
          <a:xfrm>
            <a:off x="1231939" y="4985792"/>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2. Кластерный анализ</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Название подразделения, лаборатории, факультета и т.д.">
            <a:extLst>
              <a:ext uri="{FF2B5EF4-FFF2-40B4-BE49-F238E27FC236}">
                <a16:creationId xmlns:a16="http://schemas.microsoft.com/office/drawing/2014/main" id="{1FAF5FAC-575D-FF4E-AF62-617B33FF3ED9}"/>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2" name="Номер слайда 1">
            <a:extLst>
              <a:ext uri="{FF2B5EF4-FFF2-40B4-BE49-F238E27FC236}">
                <a16:creationId xmlns:a16="http://schemas.microsoft.com/office/drawing/2014/main" id="{AB9B97AC-092F-3845-847D-B913B076A314}"/>
              </a:ext>
            </a:extLst>
          </p:cNvPr>
          <p:cNvSpPr>
            <a:spLocks noGrp="1"/>
          </p:cNvSpPr>
          <p:nvPr>
            <p:ph type="sldNum" sz="quarter" idx="2"/>
          </p:nvPr>
        </p:nvSpPr>
        <p:spPr/>
        <p:txBody>
          <a:bodyPr/>
          <a:lstStyle/>
          <a:p>
            <a:fld id="{86CB4B4D-7CA3-9044-876B-883B54F8677D}" type="slidenum">
              <a:rPr lang="ru-RU" smtClean="0"/>
              <a:t>7</a:t>
            </a:fld>
            <a:endParaRPr lang="ru-RU"/>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5433" y="6497960"/>
                <a:ext cx="9406759" cy="580181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71437" tIns="71437" rIns="71437" bIns="71437"/>
              <a:lstStyle/>
              <a:p>
                <a:pPr indent="449580" algn="just">
                  <a:lnSpc>
                    <a:spcPct val="115000"/>
                  </a:lnSpc>
                </a:pPr>
                <a:r>
                  <a:rPr lang="ru-RU" sz="3300" dirty="0">
                    <a:solidFill>
                      <a:srgbClr val="253957"/>
                    </a:solidFill>
                    <a:latin typeface="+mn-lt"/>
                    <a:ea typeface="+mn-ea"/>
                    <a:cs typeface="+mn-cs"/>
                    <a:sym typeface="Arial Narrow"/>
                  </a:rPr>
                  <a:t>Для выбранных 10 ценных бумаг проводится процесс оптимизации методом Марковица для построения инвестиционного портфеля максимальной доходности:</a:t>
                </a:r>
              </a:p>
              <a:p>
                <a:pPr indent="449580" algn="just">
                  <a:lnSpc>
                    <a:spcPct val="115000"/>
                  </a:lnSpc>
                </a:pPr>
                <a14:m>
                  <m:oMathPara xmlns:m="http://schemas.openxmlformats.org/officeDocument/2006/math">
                    <m:oMathParaPr>
                      <m:jc m:val="centerGroup"/>
                    </m:oMathParaPr>
                    <m:oMath xmlns:m="http://schemas.openxmlformats.org/officeDocument/2006/math">
                      <m:d>
                        <m:dPr>
                          <m:begChr m:val="{"/>
                          <m:endChr m:val=""/>
                          <m:ctrlPr>
                            <a:rPr lang="ru-RU" sz="2300" b="1" i="1">
                              <a:solidFill>
                                <a:srgbClr val="253957"/>
                              </a:solidFill>
                              <a:latin typeface="Cambria Math" panose="02040503050406030204" pitchFamily="18" charset="0"/>
                              <a:ea typeface="+mn-ea"/>
                              <a:cs typeface="+mn-cs"/>
                              <a:sym typeface="Arial Narrow"/>
                            </a:rPr>
                          </m:ctrlPr>
                        </m:dPr>
                        <m:e>
                          <m:eqArr>
                            <m:eqArrPr>
                              <m:ctrlPr>
                                <a:rPr lang="ru-RU" sz="2300" i="1">
                                  <a:solidFill>
                                    <a:srgbClr val="253957"/>
                                  </a:solidFill>
                                  <a:latin typeface="Cambria Math" panose="02040503050406030204" pitchFamily="18" charset="0"/>
                                  <a:ea typeface="+mn-ea"/>
                                  <a:cs typeface="+mn-cs"/>
                                  <a:sym typeface="Arial Narrow"/>
                                </a:rPr>
                              </m:ctrlPr>
                            </m:eqArrPr>
                            <m:e>
                              <m:nary>
                                <m:naryPr>
                                  <m:chr m:val="∑"/>
                                  <m:limLoc m:val="undOvr"/>
                                  <m:ctrlPr>
                                    <a:rPr lang="ru-RU" sz="2300" i="1">
                                      <a:solidFill>
                                        <a:srgbClr val="253957"/>
                                      </a:solidFill>
                                      <a:latin typeface="Cambria Math" panose="02040503050406030204" pitchFamily="18" charset="0"/>
                                      <a:ea typeface="+mn-ea"/>
                                      <a:cs typeface="+mn-cs"/>
                                      <a:sym typeface="Arial Narrow"/>
                                    </a:rPr>
                                  </m:ctrlPr>
                                </m:naryPr>
                                <m:sub>
                                  <m:r>
                                    <m:rPr>
                                      <m:sty m:val="p"/>
                                    </m:rPr>
                                    <a:rPr lang="en-US" sz="2300" b="0" i="1">
                                      <a:solidFill>
                                        <a:srgbClr val="253957"/>
                                      </a:solidFill>
                                      <a:latin typeface="Cambria Math" panose="02040503050406030204" pitchFamily="18" charset="0"/>
                                      <a:ea typeface="+mn-ea"/>
                                      <a:cs typeface="+mn-cs"/>
                                      <a:sym typeface="Arial Narrow"/>
                                    </a:rPr>
                                    <m:t>i</m:t>
                                  </m:r>
                                  <m:r>
                                    <a:rPr lang="en-US" sz="2300" b="0">
                                      <a:solidFill>
                                        <a:srgbClr val="253957"/>
                                      </a:solidFill>
                                      <a:latin typeface="Cambria Math" panose="02040503050406030204" pitchFamily="18" charset="0"/>
                                      <a:ea typeface="+mn-ea"/>
                                      <a:cs typeface="+mn-cs"/>
                                      <a:sym typeface="Arial Narrow"/>
                                    </a:rPr>
                                    <m:t>=1</m:t>
                                  </m:r>
                                </m:sub>
                                <m:sup>
                                  <m:r>
                                    <m:rPr>
                                      <m:sty m:val="p"/>
                                    </m:rPr>
                                    <a:rPr lang="ru-RU" sz="2300" b="0" i="1">
                                      <a:solidFill>
                                        <a:srgbClr val="253957"/>
                                      </a:solidFill>
                                      <a:latin typeface="Cambria Math" panose="02040503050406030204" pitchFamily="18" charset="0"/>
                                      <a:ea typeface="+mn-ea"/>
                                      <a:cs typeface="+mn-cs"/>
                                      <a:sym typeface="Arial Narrow"/>
                                    </a:rPr>
                                    <m:t>n</m:t>
                                  </m:r>
                                </m:sup>
                                <m:e>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w</m:t>
                                      </m:r>
                                    </m:e>
                                    <m:sub>
                                      <m:r>
                                        <m:rPr>
                                          <m:sty m:val="p"/>
                                        </m:rPr>
                                        <a:rPr lang="ru-RU" sz="2300" b="0" i="1">
                                          <a:solidFill>
                                            <a:srgbClr val="253957"/>
                                          </a:solidFill>
                                          <a:latin typeface="Cambria Math" panose="02040503050406030204" pitchFamily="18" charset="0"/>
                                          <a:ea typeface="+mn-ea"/>
                                          <a:cs typeface="+mn-cs"/>
                                          <a:sym typeface="Arial Narrow"/>
                                        </a:rPr>
                                        <m:t>i</m:t>
                                      </m:r>
                                    </m:sub>
                                  </m:sSub>
                                  <m:r>
                                    <a:rPr lang="ru-RU" sz="2300" b="0">
                                      <a:solidFill>
                                        <a:srgbClr val="253957"/>
                                      </a:solidFill>
                                      <a:latin typeface="Cambria Math" panose="02040503050406030204" pitchFamily="18" charset="0"/>
                                      <a:ea typeface="+mn-ea"/>
                                      <a:cs typeface="+mn-cs"/>
                                      <a:sym typeface="Arial Narrow"/>
                                    </a:rPr>
                                    <m:t>∙</m:t>
                                  </m:r>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r</m:t>
                                      </m:r>
                                    </m:e>
                                    <m:sub>
                                      <m:r>
                                        <m:rPr>
                                          <m:sty m:val="p"/>
                                        </m:rPr>
                                        <a:rPr lang="ru-RU" sz="2300" b="0" i="1">
                                          <a:solidFill>
                                            <a:srgbClr val="253957"/>
                                          </a:solidFill>
                                          <a:latin typeface="Cambria Math" panose="02040503050406030204" pitchFamily="18" charset="0"/>
                                          <a:ea typeface="+mn-ea"/>
                                          <a:cs typeface="+mn-cs"/>
                                          <a:sym typeface="Arial Narrow"/>
                                        </a:rPr>
                                        <m:t>i</m:t>
                                      </m:r>
                                    </m:sub>
                                  </m:sSub>
                                  <m:r>
                                    <a:rPr lang="ru-RU" sz="2300" b="0">
                                      <a:solidFill>
                                        <a:srgbClr val="253957"/>
                                      </a:solidFill>
                                      <a:latin typeface="Cambria Math" panose="02040503050406030204" pitchFamily="18" charset="0"/>
                                      <a:ea typeface="+mn-ea"/>
                                      <a:cs typeface="+mn-cs"/>
                                      <a:sym typeface="Arial Narrow"/>
                                    </a:rPr>
                                    <m:t>→</m:t>
                                  </m:r>
                                  <m:r>
                                    <m:rPr>
                                      <m:sty m:val="p"/>
                                    </m:rPr>
                                    <a:rPr lang="ru-RU" sz="2300" b="0" i="1">
                                      <a:solidFill>
                                        <a:srgbClr val="253957"/>
                                      </a:solidFill>
                                      <a:latin typeface="Cambria Math" panose="02040503050406030204" pitchFamily="18" charset="0"/>
                                      <a:ea typeface="+mn-ea"/>
                                      <a:cs typeface="+mn-cs"/>
                                      <a:sym typeface="Arial Narrow"/>
                                    </a:rPr>
                                    <m:t>max</m:t>
                                  </m:r>
                                </m:e>
                              </m:nary>
                            </m:e>
                            <m:e>
                              <m:rad>
                                <m:radPr>
                                  <m:degHide m:val="on"/>
                                  <m:ctrlPr>
                                    <a:rPr lang="ru-RU" sz="2300" i="1">
                                      <a:solidFill>
                                        <a:srgbClr val="253957"/>
                                      </a:solidFill>
                                      <a:latin typeface="Cambria Math" panose="02040503050406030204" pitchFamily="18" charset="0"/>
                                      <a:ea typeface="+mn-ea"/>
                                      <a:cs typeface="+mn-cs"/>
                                      <a:sym typeface="Arial Narrow"/>
                                    </a:rPr>
                                  </m:ctrlPr>
                                </m:radPr>
                                <m:deg/>
                                <m:e>
                                  <m:nary>
                                    <m:naryPr>
                                      <m:chr m:val="∑"/>
                                      <m:limLoc m:val="undOvr"/>
                                      <m:ctrlPr>
                                        <a:rPr lang="ru-RU" sz="2300" i="1">
                                          <a:solidFill>
                                            <a:srgbClr val="253957"/>
                                          </a:solidFill>
                                          <a:latin typeface="Cambria Math" panose="02040503050406030204" pitchFamily="18" charset="0"/>
                                          <a:ea typeface="+mn-ea"/>
                                          <a:cs typeface="+mn-cs"/>
                                          <a:sym typeface="Arial Narrow"/>
                                        </a:rPr>
                                      </m:ctrlPr>
                                    </m:naryPr>
                                    <m:sub>
                                      <m:r>
                                        <m:rPr>
                                          <m:sty m:val="p"/>
                                        </m:rPr>
                                        <a:rPr lang="ru-RU" sz="2300" b="0" i="1">
                                          <a:solidFill>
                                            <a:srgbClr val="253957"/>
                                          </a:solidFill>
                                          <a:latin typeface="Cambria Math" panose="02040503050406030204" pitchFamily="18" charset="0"/>
                                          <a:ea typeface="+mn-ea"/>
                                          <a:cs typeface="+mn-cs"/>
                                          <a:sym typeface="Arial Narrow"/>
                                        </a:rPr>
                                        <m:t>i</m:t>
                                      </m:r>
                                      <m:r>
                                        <a:rPr lang="ru-RU" sz="2300" b="0">
                                          <a:solidFill>
                                            <a:srgbClr val="253957"/>
                                          </a:solidFill>
                                          <a:latin typeface="Cambria Math" panose="02040503050406030204" pitchFamily="18" charset="0"/>
                                          <a:ea typeface="+mn-ea"/>
                                          <a:cs typeface="+mn-cs"/>
                                          <a:sym typeface="Arial Narrow"/>
                                        </a:rPr>
                                        <m:t>=1</m:t>
                                      </m:r>
                                    </m:sub>
                                    <m:sup>
                                      <m:r>
                                        <m:rPr>
                                          <m:sty m:val="p"/>
                                        </m:rPr>
                                        <a:rPr lang="en-US" sz="2300" b="0" i="1">
                                          <a:solidFill>
                                            <a:srgbClr val="253957"/>
                                          </a:solidFill>
                                          <a:latin typeface="Cambria Math" panose="02040503050406030204" pitchFamily="18" charset="0"/>
                                          <a:ea typeface="+mn-ea"/>
                                          <a:cs typeface="+mn-cs"/>
                                          <a:sym typeface="Arial Narrow"/>
                                        </a:rPr>
                                        <m:t>n</m:t>
                                      </m:r>
                                    </m:sup>
                                    <m:e>
                                      <m:nary>
                                        <m:naryPr>
                                          <m:chr m:val="∑"/>
                                          <m:limLoc m:val="undOvr"/>
                                          <m:ctrlPr>
                                            <a:rPr lang="ru-RU" sz="2300" i="1">
                                              <a:solidFill>
                                                <a:srgbClr val="253957"/>
                                              </a:solidFill>
                                              <a:latin typeface="Cambria Math" panose="02040503050406030204" pitchFamily="18" charset="0"/>
                                              <a:ea typeface="+mn-ea"/>
                                              <a:cs typeface="+mn-cs"/>
                                              <a:sym typeface="Arial Narrow"/>
                                            </a:rPr>
                                          </m:ctrlPr>
                                        </m:naryPr>
                                        <m:sub>
                                          <m:r>
                                            <m:rPr>
                                              <m:sty m:val="p"/>
                                            </m:rPr>
                                            <a:rPr lang="ru-RU" sz="2300" b="0" i="1">
                                              <a:solidFill>
                                                <a:srgbClr val="253957"/>
                                              </a:solidFill>
                                              <a:latin typeface="Cambria Math" panose="02040503050406030204" pitchFamily="18" charset="0"/>
                                              <a:ea typeface="+mn-ea"/>
                                              <a:cs typeface="+mn-cs"/>
                                              <a:sym typeface="Arial Narrow"/>
                                            </a:rPr>
                                            <m:t>j</m:t>
                                          </m:r>
                                          <m:r>
                                            <a:rPr lang="ru-RU" sz="2300" b="0">
                                              <a:solidFill>
                                                <a:srgbClr val="253957"/>
                                              </a:solidFill>
                                              <a:latin typeface="Cambria Math" panose="02040503050406030204" pitchFamily="18" charset="0"/>
                                              <a:ea typeface="+mn-ea"/>
                                              <a:cs typeface="+mn-cs"/>
                                              <a:sym typeface="Arial Narrow"/>
                                            </a:rPr>
                                            <m:t>=1</m:t>
                                          </m:r>
                                        </m:sub>
                                        <m:sup>
                                          <m:r>
                                            <m:rPr>
                                              <m:sty m:val="p"/>
                                            </m:rPr>
                                            <a:rPr lang="ru-RU" sz="2300" b="0" i="1">
                                              <a:solidFill>
                                                <a:srgbClr val="253957"/>
                                              </a:solidFill>
                                              <a:latin typeface="Cambria Math" panose="02040503050406030204" pitchFamily="18" charset="0"/>
                                              <a:ea typeface="+mn-ea"/>
                                              <a:cs typeface="+mn-cs"/>
                                              <a:sym typeface="Arial Narrow"/>
                                            </a:rPr>
                                            <m:t>n</m:t>
                                          </m:r>
                                        </m:sup>
                                        <m:e>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w</m:t>
                                              </m:r>
                                            </m:e>
                                            <m:sub>
                                              <m:r>
                                                <m:rPr>
                                                  <m:sty m:val="p"/>
                                                </m:rPr>
                                                <a:rPr lang="en-US" sz="2300" b="0" i="1">
                                                  <a:solidFill>
                                                    <a:srgbClr val="253957"/>
                                                  </a:solidFill>
                                                  <a:latin typeface="Cambria Math" panose="02040503050406030204" pitchFamily="18" charset="0"/>
                                                  <a:ea typeface="+mn-ea"/>
                                                  <a:cs typeface="+mn-cs"/>
                                                  <a:sym typeface="Arial Narrow"/>
                                                </a:rPr>
                                                <m:t>i</m:t>
                                              </m:r>
                                            </m:sub>
                                          </m:sSub>
                                          <m:r>
                                            <a:rPr lang="ru-RU" sz="2300" b="0">
                                              <a:solidFill>
                                                <a:srgbClr val="253957"/>
                                              </a:solidFill>
                                              <a:latin typeface="Cambria Math" panose="02040503050406030204" pitchFamily="18" charset="0"/>
                                              <a:ea typeface="+mn-ea"/>
                                              <a:cs typeface="+mn-cs"/>
                                              <a:sym typeface="Arial Narrow"/>
                                            </a:rPr>
                                            <m:t>∙</m:t>
                                          </m:r>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w</m:t>
                                              </m:r>
                                            </m:e>
                                            <m:sub>
                                              <m:r>
                                                <m:rPr>
                                                  <m:sty m:val="p"/>
                                                </m:rPr>
                                                <a:rPr lang="ru-RU" sz="2300" b="0" i="1">
                                                  <a:solidFill>
                                                    <a:srgbClr val="253957"/>
                                                  </a:solidFill>
                                                  <a:latin typeface="Cambria Math" panose="02040503050406030204" pitchFamily="18" charset="0"/>
                                                  <a:ea typeface="+mn-ea"/>
                                                  <a:cs typeface="+mn-cs"/>
                                                  <a:sym typeface="Arial Narrow"/>
                                                </a:rPr>
                                                <m:t>j</m:t>
                                              </m:r>
                                            </m:sub>
                                          </m:sSub>
                                          <m:r>
                                            <a:rPr lang="ru-RU" sz="2300" b="0">
                                              <a:solidFill>
                                                <a:srgbClr val="253957"/>
                                              </a:solidFill>
                                              <a:latin typeface="Cambria Math" panose="02040503050406030204" pitchFamily="18" charset="0"/>
                                              <a:ea typeface="+mn-ea"/>
                                              <a:cs typeface="+mn-cs"/>
                                              <a:sym typeface="Arial Narrow"/>
                                            </a:rPr>
                                            <m:t>∙</m:t>
                                          </m:r>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Cov</m:t>
                                              </m:r>
                                            </m:e>
                                            <m:sub>
                                              <m:r>
                                                <m:rPr>
                                                  <m:sty m:val="p"/>
                                                </m:rPr>
                                                <a:rPr lang="ru-RU" sz="2300" b="0" i="1">
                                                  <a:solidFill>
                                                    <a:srgbClr val="253957"/>
                                                  </a:solidFill>
                                                  <a:latin typeface="Cambria Math" panose="02040503050406030204" pitchFamily="18" charset="0"/>
                                                  <a:ea typeface="+mn-ea"/>
                                                  <a:cs typeface="+mn-cs"/>
                                                  <a:sym typeface="Arial Narrow"/>
                                                </a:rPr>
                                                <m:t>ij</m:t>
                                              </m:r>
                                            </m:sub>
                                          </m:sSub>
                                        </m:e>
                                      </m:nary>
                                    </m:e>
                                  </m:nary>
                                </m:e>
                              </m:rad>
                              <m:r>
                                <a:rPr lang="ru-RU" sz="2300" b="0">
                                  <a:solidFill>
                                    <a:srgbClr val="253957"/>
                                  </a:solidFill>
                                  <a:latin typeface="Cambria Math" panose="02040503050406030204" pitchFamily="18" charset="0"/>
                                  <a:ea typeface="+mn-ea"/>
                                  <a:cs typeface="+mn-cs"/>
                                  <a:sym typeface="Arial Narrow"/>
                                </a:rPr>
                                <m:t>≤0.15</m:t>
                              </m:r>
                            </m:e>
                            <m:e>
                              <m:nary>
                                <m:naryPr>
                                  <m:chr m:val="∑"/>
                                  <m:limLoc m:val="undOvr"/>
                                  <m:ctrlPr>
                                    <a:rPr lang="ru-RU" sz="2300" i="1">
                                      <a:solidFill>
                                        <a:srgbClr val="253957"/>
                                      </a:solidFill>
                                      <a:latin typeface="Cambria Math" panose="02040503050406030204" pitchFamily="18" charset="0"/>
                                      <a:ea typeface="+mn-ea"/>
                                      <a:cs typeface="+mn-cs"/>
                                      <a:sym typeface="Arial Narrow"/>
                                    </a:rPr>
                                  </m:ctrlPr>
                                </m:naryPr>
                                <m:sub>
                                  <m:r>
                                    <m:rPr>
                                      <m:sty m:val="p"/>
                                    </m:rPr>
                                    <a:rPr lang="ru-RU" sz="2300" b="0" i="1">
                                      <a:solidFill>
                                        <a:srgbClr val="253957"/>
                                      </a:solidFill>
                                      <a:latin typeface="Cambria Math" panose="02040503050406030204" pitchFamily="18" charset="0"/>
                                      <a:ea typeface="+mn-ea"/>
                                      <a:cs typeface="+mn-cs"/>
                                      <a:sym typeface="Arial Narrow"/>
                                    </a:rPr>
                                    <m:t>i</m:t>
                                  </m:r>
                                  <m:r>
                                    <a:rPr lang="ru-RU" sz="2300" b="0">
                                      <a:solidFill>
                                        <a:srgbClr val="253957"/>
                                      </a:solidFill>
                                      <a:latin typeface="Cambria Math" panose="02040503050406030204" pitchFamily="18" charset="0"/>
                                      <a:ea typeface="+mn-ea"/>
                                      <a:cs typeface="+mn-cs"/>
                                      <a:sym typeface="Arial Narrow"/>
                                    </a:rPr>
                                    <m:t>=1</m:t>
                                  </m:r>
                                </m:sub>
                                <m:sup>
                                  <m:r>
                                    <m:rPr>
                                      <m:sty m:val="p"/>
                                    </m:rPr>
                                    <a:rPr lang="ru-RU" sz="2300" b="0" i="1">
                                      <a:solidFill>
                                        <a:srgbClr val="253957"/>
                                      </a:solidFill>
                                      <a:latin typeface="Cambria Math" panose="02040503050406030204" pitchFamily="18" charset="0"/>
                                      <a:ea typeface="+mn-ea"/>
                                      <a:cs typeface="+mn-cs"/>
                                      <a:sym typeface="Arial Narrow"/>
                                    </a:rPr>
                                    <m:t>n</m:t>
                                  </m:r>
                                </m:sup>
                                <m:e>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w</m:t>
                                      </m:r>
                                    </m:e>
                                    <m:sub>
                                      <m:r>
                                        <m:rPr>
                                          <m:sty m:val="p"/>
                                        </m:rPr>
                                        <a:rPr lang="ru-RU" sz="2300" b="0" i="1">
                                          <a:solidFill>
                                            <a:srgbClr val="253957"/>
                                          </a:solidFill>
                                          <a:latin typeface="Cambria Math" panose="02040503050406030204" pitchFamily="18" charset="0"/>
                                          <a:ea typeface="+mn-ea"/>
                                          <a:cs typeface="+mn-cs"/>
                                          <a:sym typeface="Arial Narrow"/>
                                        </a:rPr>
                                        <m:t>i</m:t>
                                      </m:r>
                                    </m:sub>
                                  </m:sSub>
                                </m:e>
                              </m:nary>
                              <m:r>
                                <a:rPr lang="ru-RU" sz="2300" b="0">
                                  <a:solidFill>
                                    <a:srgbClr val="253957"/>
                                  </a:solidFill>
                                  <a:latin typeface="Cambria Math" panose="02040503050406030204" pitchFamily="18" charset="0"/>
                                  <a:ea typeface="+mn-ea"/>
                                  <a:cs typeface="+mn-cs"/>
                                  <a:sym typeface="Arial Narrow"/>
                                </a:rPr>
                                <m:t>=1</m:t>
                              </m:r>
                            </m:e>
                            <m:e>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ru-RU" sz="2300" b="0" i="1">
                                      <a:solidFill>
                                        <a:srgbClr val="253957"/>
                                      </a:solidFill>
                                      <a:latin typeface="Cambria Math" panose="02040503050406030204" pitchFamily="18" charset="0"/>
                                      <a:ea typeface="+mn-ea"/>
                                      <a:cs typeface="+mn-cs"/>
                                      <a:sym typeface="Arial Narrow"/>
                                    </a:rPr>
                                    <m:t>w</m:t>
                                  </m:r>
                                </m:e>
                                <m:sub>
                                  <m:r>
                                    <m:rPr>
                                      <m:sty m:val="p"/>
                                    </m:rPr>
                                    <a:rPr lang="ru-RU" sz="2300" b="0" i="1">
                                      <a:solidFill>
                                        <a:srgbClr val="253957"/>
                                      </a:solidFill>
                                      <a:latin typeface="Cambria Math" panose="02040503050406030204" pitchFamily="18" charset="0"/>
                                      <a:ea typeface="+mn-ea"/>
                                      <a:cs typeface="+mn-cs"/>
                                      <a:sym typeface="Arial Narrow"/>
                                    </a:rPr>
                                    <m:t>i</m:t>
                                  </m:r>
                                </m:sub>
                              </m:sSub>
                              <m:r>
                                <a:rPr lang="ru-RU" sz="2300" b="0">
                                  <a:solidFill>
                                    <a:srgbClr val="253957"/>
                                  </a:solidFill>
                                  <a:latin typeface="Cambria Math" panose="02040503050406030204" pitchFamily="18" charset="0"/>
                                  <a:ea typeface="+mn-ea"/>
                                  <a:cs typeface="+mn-cs"/>
                                  <a:sym typeface="Arial Narrow"/>
                                </a:rPr>
                                <m:t>≥0</m:t>
                              </m:r>
                            </m:e>
                            <m:e>
                              <m:sSub>
                                <m:sSubPr>
                                  <m:ctrlPr>
                                    <a:rPr lang="ru-RU" sz="2300" i="1">
                                      <a:solidFill>
                                        <a:srgbClr val="253957"/>
                                      </a:solidFill>
                                      <a:latin typeface="Cambria Math" panose="02040503050406030204" pitchFamily="18" charset="0"/>
                                      <a:ea typeface="+mn-ea"/>
                                      <a:cs typeface="+mn-cs"/>
                                      <a:sym typeface="Arial Narrow"/>
                                    </a:rPr>
                                  </m:ctrlPr>
                                </m:sSubPr>
                                <m:e>
                                  <m:r>
                                    <m:rPr>
                                      <m:sty m:val="p"/>
                                    </m:rPr>
                                    <a:rPr lang="en-US" sz="2300" b="0" i="1">
                                      <a:solidFill>
                                        <a:srgbClr val="253957"/>
                                      </a:solidFill>
                                      <a:latin typeface="Cambria Math" panose="02040503050406030204" pitchFamily="18" charset="0"/>
                                      <a:ea typeface="+mn-ea"/>
                                      <a:cs typeface="+mn-cs"/>
                                      <a:sym typeface="Arial Narrow"/>
                                    </a:rPr>
                                    <m:t>w</m:t>
                                  </m:r>
                                </m:e>
                                <m:sub>
                                  <m:r>
                                    <m:rPr>
                                      <m:sty m:val="p"/>
                                    </m:rPr>
                                    <a:rPr lang="ru-RU" sz="2300" b="0" i="1">
                                      <a:solidFill>
                                        <a:srgbClr val="253957"/>
                                      </a:solidFill>
                                      <a:latin typeface="Cambria Math" panose="02040503050406030204" pitchFamily="18" charset="0"/>
                                      <a:ea typeface="+mn-ea"/>
                                      <a:cs typeface="+mn-cs"/>
                                      <a:sym typeface="Arial Narrow"/>
                                    </a:rPr>
                                    <m:t>i</m:t>
                                  </m:r>
                                </m:sub>
                              </m:sSub>
                              <m:r>
                                <a:rPr lang="ru-RU" sz="2300" b="0">
                                  <a:solidFill>
                                    <a:srgbClr val="253957"/>
                                  </a:solidFill>
                                  <a:latin typeface="Cambria Math" panose="02040503050406030204" pitchFamily="18" charset="0"/>
                                  <a:ea typeface="+mn-ea"/>
                                  <a:cs typeface="+mn-cs"/>
                                  <a:sym typeface="Arial Narrow"/>
                                </a:rPr>
                                <m:t>≤0.2</m:t>
                              </m:r>
                            </m:e>
                          </m:eqArr>
                        </m:e>
                      </m:d>
                    </m:oMath>
                  </m:oMathPara>
                </a14:m>
                <a:endParaRPr lang="ru-RU" sz="2300" b="1" dirty="0">
                  <a:solidFill>
                    <a:srgbClr val="253957"/>
                  </a:solidFill>
                  <a:latin typeface="+mn-lt"/>
                  <a:ea typeface="+mn-ea"/>
                  <a:cs typeface="+mn-cs"/>
                  <a:sym typeface="Arial Narrow"/>
                </a:endParaRPr>
              </a:p>
            </p:txBody>
          </p:sp>
        </mc:Choice>
        <mc:Fallback xmlns="">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185433" y="6497960"/>
                <a:ext cx="9406759" cy="5801818"/>
              </a:xfrm>
              <a:prstGeom prst="rect">
                <a:avLst/>
              </a:prstGeom>
              <a:blipFill>
                <a:blip r:embed="rId2"/>
                <a:stretch>
                  <a:fillRect l="-1887" t="-656" r="-1887" b="-3151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ru-RU">
                    <a:noFill/>
                  </a:rPr>
                  <a:t> </a:t>
                </a:r>
              </a:p>
            </p:txBody>
          </p:sp>
        </mc:Fallback>
      </mc:AlternateContent>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Алгоритм оценки применимости кластерного анализа</a:t>
            </a:r>
          </a:p>
        </p:txBody>
      </p:sp>
      <p:sp>
        <p:nvSpPr>
          <p:cNvPr id="88" name="Заголовок основного текста"/>
          <p:cNvSpPr txBox="1"/>
          <p:nvPr/>
        </p:nvSpPr>
        <p:spPr>
          <a:xfrm>
            <a:off x="1201065" y="4985792"/>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3. Оптимизация Марковица</a:t>
            </a:r>
            <a:endParaRPr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FFF929DF-D622-8E48-B68E-74FE1ED0391A}"/>
              </a:ext>
            </a:extLst>
          </p:cNvPr>
          <p:cNvSpPr txBox="1"/>
          <p:nvPr/>
        </p:nvSpPr>
        <p:spPr>
          <a:xfrm>
            <a:off x="12318572" y="6497960"/>
            <a:ext cx="9406759" cy="580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indent="449580" algn="just">
              <a:lnSpc>
                <a:spcPct val="115000"/>
              </a:lnSpc>
            </a:pPr>
            <a:r>
              <a:rPr lang="ru-RU" sz="3300" dirty="0">
                <a:solidFill>
                  <a:srgbClr val="253957"/>
                </a:solidFill>
                <a:latin typeface="+mn-lt"/>
                <a:ea typeface="+mn-ea"/>
                <a:cs typeface="+mn-cs"/>
                <a:sym typeface="Arial Narrow"/>
              </a:rPr>
              <a:t>Формируются два портфеля: </a:t>
            </a:r>
          </a:p>
          <a:p>
            <a:pPr marL="342900" indent="-342900" algn="just">
              <a:lnSpc>
                <a:spcPct val="115000"/>
              </a:lnSpc>
              <a:buFont typeface="Arial" panose="020B0604020202020204" pitchFamily="34" charset="0"/>
              <a:buChar char="•"/>
            </a:pPr>
            <a:r>
              <a:rPr lang="ru-RU" sz="3300" dirty="0">
                <a:solidFill>
                  <a:srgbClr val="253957"/>
                </a:solidFill>
                <a:latin typeface="+mn-lt"/>
                <a:ea typeface="+mn-ea"/>
                <a:cs typeface="+mn-cs"/>
                <a:sym typeface="Arial Narrow"/>
              </a:rPr>
              <a:t>Портфель по результатам только кластерного анализа с долей каждой акции 0,1</a:t>
            </a:r>
          </a:p>
          <a:p>
            <a:pPr marL="342900" indent="-342900" algn="just">
              <a:lnSpc>
                <a:spcPct val="115000"/>
              </a:lnSpc>
              <a:buFont typeface="Arial" panose="020B0604020202020204" pitchFamily="34" charset="0"/>
              <a:buChar char="•"/>
            </a:pPr>
            <a:r>
              <a:rPr lang="ru-RU" sz="3300" dirty="0">
                <a:solidFill>
                  <a:srgbClr val="253957"/>
                </a:solidFill>
                <a:latin typeface="+mn-lt"/>
                <a:ea typeface="+mn-ea"/>
                <a:cs typeface="+mn-cs"/>
                <a:sym typeface="Arial Narrow"/>
              </a:rPr>
              <a:t>Портфель по результатам кластерного анализа и последующей оптимизации Марковица</a:t>
            </a:r>
          </a:p>
          <a:p>
            <a:pPr algn="just">
              <a:lnSpc>
                <a:spcPct val="115000"/>
              </a:lnSpc>
            </a:pPr>
            <a:endParaRPr lang="ru-RU" sz="3300" dirty="0">
              <a:solidFill>
                <a:srgbClr val="253957"/>
              </a:solidFill>
              <a:latin typeface="+mn-lt"/>
              <a:ea typeface="+mn-ea"/>
              <a:cs typeface="+mn-cs"/>
              <a:sym typeface="Arial Narrow"/>
            </a:endParaRPr>
          </a:p>
          <a:p>
            <a:pPr algn="just">
              <a:lnSpc>
                <a:spcPct val="115000"/>
              </a:lnSpc>
            </a:pPr>
            <a:r>
              <a:rPr lang="ru-RU" sz="3300" dirty="0">
                <a:solidFill>
                  <a:srgbClr val="253957"/>
                </a:solidFill>
                <a:latin typeface="+mn-lt"/>
                <a:ea typeface="+mn-ea"/>
                <a:cs typeface="+mn-cs"/>
                <a:sym typeface="Arial Narrow"/>
              </a:rPr>
              <a:t>     Полученные портфели сравниваются между собой.</a:t>
            </a:r>
          </a:p>
        </p:txBody>
      </p:sp>
      <p:sp>
        <p:nvSpPr>
          <p:cNvPr id="2" name="Стрелка вправо 1">
            <a:extLst>
              <a:ext uri="{FF2B5EF4-FFF2-40B4-BE49-F238E27FC236}">
                <a16:creationId xmlns:a16="http://schemas.microsoft.com/office/drawing/2014/main" id="{B812AE90-4426-2A43-8B46-3607EF0060F3}"/>
              </a:ext>
            </a:extLst>
          </p:cNvPr>
          <p:cNvSpPr/>
          <p:nvPr/>
        </p:nvSpPr>
        <p:spPr>
          <a:xfrm>
            <a:off x="10895856" y="9081964"/>
            <a:ext cx="1058396" cy="1232420"/>
          </a:xfrm>
          <a:prstGeom prst="rightArrow">
            <a:avLst/>
          </a:prstGeom>
          <a:solidFill>
            <a:srgbClr val="2539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0" name="Название подразделения, лаборатории, факультета и т.д.">
            <a:extLst>
              <a:ext uri="{FF2B5EF4-FFF2-40B4-BE49-F238E27FC236}">
                <a16:creationId xmlns:a16="http://schemas.microsoft.com/office/drawing/2014/main" id="{F2FF1CF6-6577-7A48-8FBC-11EB31D5A440}"/>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3" name="Номер слайда 2">
            <a:extLst>
              <a:ext uri="{FF2B5EF4-FFF2-40B4-BE49-F238E27FC236}">
                <a16:creationId xmlns:a16="http://schemas.microsoft.com/office/drawing/2014/main" id="{C7AB286C-AB34-B548-8167-2CE15F23841A}"/>
              </a:ext>
            </a:extLst>
          </p:cNvPr>
          <p:cNvSpPr>
            <a:spLocks noGrp="1"/>
          </p:cNvSpPr>
          <p:nvPr>
            <p:ph type="sldNum" sz="quarter" idx="2"/>
          </p:nvPr>
        </p:nvSpPr>
        <p:spPr/>
        <p:txBody>
          <a:bodyPr/>
          <a:lstStyle/>
          <a:p>
            <a:fld id="{86CB4B4D-7CA3-9044-876B-883B54F8677D}" type="slidenum">
              <a:rPr lang="ru-RU" smtClean="0"/>
              <a:t>8</a:t>
            </a:fld>
            <a:endParaRPr lang="ru-RU"/>
          </a:p>
        </p:txBody>
      </p:sp>
    </p:spTree>
    <p:extLst>
      <p:ext uri="{BB962C8B-B14F-4D97-AF65-F5344CB8AC3E}">
        <p14:creationId xmlns:p14="http://schemas.microsoft.com/office/powerpoint/2010/main" val="17460729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7"/>
            <a:ext cx="21489608"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Оценка результатов: интернет-компании</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pic>
        <p:nvPicPr>
          <p:cNvPr id="91"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 name="Рисунок 1">
            <a:extLst>
              <a:ext uri="{FF2B5EF4-FFF2-40B4-BE49-F238E27FC236}">
                <a16:creationId xmlns:a16="http://schemas.microsoft.com/office/drawing/2014/main" id="{4B1CFCFB-CE75-F049-B3ED-FCD46A439F02}"/>
              </a:ext>
            </a:extLst>
          </p:cNvPr>
          <p:cNvPicPr>
            <a:picLocks noChangeAspect="1"/>
          </p:cNvPicPr>
          <p:nvPr/>
        </p:nvPicPr>
        <p:blipFill>
          <a:blip r:embed="rId3"/>
          <a:stretch>
            <a:fillRect/>
          </a:stretch>
        </p:blipFill>
        <p:spPr>
          <a:xfrm>
            <a:off x="12545023" y="4697758"/>
            <a:ext cx="11592272" cy="6984773"/>
          </a:xfrm>
          <a:prstGeom prst="rect">
            <a:avLst/>
          </a:prstGeom>
        </p:spPr>
      </p:pic>
      <p:pic>
        <p:nvPicPr>
          <p:cNvPr id="3" name="Рисунок 2">
            <a:extLst>
              <a:ext uri="{FF2B5EF4-FFF2-40B4-BE49-F238E27FC236}">
                <a16:creationId xmlns:a16="http://schemas.microsoft.com/office/drawing/2014/main" id="{1CDCC761-2BE7-F247-BD3A-64063E0FC757}"/>
              </a:ext>
            </a:extLst>
          </p:cNvPr>
          <p:cNvPicPr>
            <a:picLocks noChangeAspect="1"/>
          </p:cNvPicPr>
          <p:nvPr/>
        </p:nvPicPr>
        <p:blipFill>
          <a:blip r:embed="rId4"/>
          <a:stretch>
            <a:fillRect/>
          </a:stretch>
        </p:blipFill>
        <p:spPr>
          <a:xfrm>
            <a:off x="295049" y="4697759"/>
            <a:ext cx="12280919" cy="6984773"/>
          </a:xfrm>
          <a:prstGeom prst="rect">
            <a:avLst/>
          </a:prstGeom>
        </p:spPr>
      </p:pic>
      <p:sp>
        <p:nvSpPr>
          <p:cNvPr id="13" name="Название подразделения, лаборатории, факультета и т.д.">
            <a:extLst>
              <a:ext uri="{FF2B5EF4-FFF2-40B4-BE49-F238E27FC236}">
                <a16:creationId xmlns:a16="http://schemas.microsoft.com/office/drawing/2014/main" id="{0C4700E8-073C-1F43-9511-8497D2C3EFF9}"/>
              </a:ext>
            </a:extLst>
          </p:cNvPr>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управления информационными системами и цифровой инфраструктурой</a:t>
            </a:r>
          </a:p>
        </p:txBody>
      </p:sp>
      <p:sp>
        <p:nvSpPr>
          <p:cNvPr id="4" name="Номер слайда 3">
            <a:extLst>
              <a:ext uri="{FF2B5EF4-FFF2-40B4-BE49-F238E27FC236}">
                <a16:creationId xmlns:a16="http://schemas.microsoft.com/office/drawing/2014/main" id="{7F2C76DF-1D7A-1F45-B964-A0401BF58CAD}"/>
              </a:ext>
            </a:extLst>
          </p:cNvPr>
          <p:cNvSpPr>
            <a:spLocks noGrp="1"/>
          </p:cNvSpPr>
          <p:nvPr>
            <p:ph type="sldNum" sz="quarter" idx="2"/>
          </p:nvPr>
        </p:nvSpPr>
        <p:spPr/>
        <p:txBody>
          <a:bodyPr/>
          <a:lstStyle/>
          <a:p>
            <a:fld id="{86CB4B4D-7CA3-9044-876B-883B54F8677D}" type="slidenum">
              <a:rPr lang="ru-RU" smtClean="0"/>
              <a:t>9</a:t>
            </a:fld>
            <a:endParaRPr lang="ru-RU"/>
          </a:p>
        </p:txBody>
      </p:sp>
    </p:spTree>
    <p:extLst>
      <p:ext uri="{BB962C8B-B14F-4D97-AF65-F5344CB8AC3E}">
        <p14:creationId xmlns:p14="http://schemas.microsoft.com/office/powerpoint/2010/main" val="9369674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2338</TotalTime>
  <Words>1249</Words>
  <Application>Microsoft Office PowerPoint</Application>
  <PresentationFormat>Произвольный</PresentationFormat>
  <Paragraphs>152</Paragraphs>
  <Slides>18</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Arial</vt:lpstr>
      <vt:lpstr>Arial Narrow</vt:lpstr>
      <vt:lpstr>Cambria Math</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snv</cp:lastModifiedBy>
  <cp:revision>74</cp:revision>
  <dcterms:modified xsi:type="dcterms:W3CDTF">2020-05-16T19:48:31Z</dcterms:modified>
</cp:coreProperties>
</file>